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7" r:id="rId2"/>
    <p:sldId id="258" r:id="rId3"/>
    <p:sldId id="265" r:id="rId4"/>
    <p:sldId id="271" r:id="rId5"/>
    <p:sldId id="272" r:id="rId6"/>
    <p:sldId id="270" r:id="rId7"/>
    <p:sldId id="273" r:id="rId8"/>
    <p:sldId id="274" r:id="rId9"/>
    <p:sldId id="275" r:id="rId10"/>
    <p:sldId id="276"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39"/>
    <p:restoredTop sz="94722"/>
  </p:normalViewPr>
  <p:slideViewPr>
    <p:cSldViewPr snapToGrid="0">
      <p:cViewPr varScale="1">
        <p:scale>
          <a:sx n="110" d="100"/>
          <a:sy n="110" d="100"/>
        </p:scale>
        <p:origin x="176" y="2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30E3C6-975F-344A-8464-2F54AA2713A7}" type="datetimeFigureOut">
              <a:rPr lang="en-US" smtClean="0"/>
              <a:t>9/22/24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BEE874-C296-A942-978B-9F180D53F402}" type="slidenum">
              <a:rPr lang="en-US" smtClean="0"/>
              <a:t>‹#›</a:t>
            </a:fld>
            <a:endParaRPr lang="en-US"/>
          </a:p>
        </p:txBody>
      </p:sp>
    </p:spTree>
    <p:extLst>
      <p:ext uri="{BB962C8B-B14F-4D97-AF65-F5344CB8AC3E}">
        <p14:creationId xmlns:p14="http://schemas.microsoft.com/office/powerpoint/2010/main" val="3402262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BEE874-C296-A942-978B-9F180D53F402}" type="slidenum">
              <a:rPr lang="en-US" smtClean="0"/>
              <a:t>10</a:t>
            </a:fld>
            <a:endParaRPr lang="en-US"/>
          </a:p>
        </p:txBody>
      </p:sp>
    </p:spTree>
    <p:extLst>
      <p:ext uri="{BB962C8B-B14F-4D97-AF65-F5344CB8AC3E}">
        <p14:creationId xmlns:p14="http://schemas.microsoft.com/office/powerpoint/2010/main" val="493807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AE528-172E-FBCC-C7F8-1C47B1A656F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72EF57-7F38-B563-4CA5-44AAD86A45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C5BF516-F412-D5DE-2168-8BB8CECA6400}"/>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5" name="Footer Placeholder 4">
            <a:extLst>
              <a:ext uri="{FF2B5EF4-FFF2-40B4-BE49-F238E27FC236}">
                <a16:creationId xmlns:a16="http://schemas.microsoft.com/office/drawing/2014/main" id="{F6BCDB23-E136-F6A3-0ADD-E4A9DFD3A8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C56E01-428E-8BEA-1B10-7A520104C400}"/>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2483588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0AA97-04D5-4DCC-2830-D9E73B758E0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7DC45D9-E62C-D821-DEDC-D5189F3E572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D6D45C7-6252-5DB0-4223-78A13B191D9B}"/>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5" name="Footer Placeholder 4">
            <a:extLst>
              <a:ext uri="{FF2B5EF4-FFF2-40B4-BE49-F238E27FC236}">
                <a16:creationId xmlns:a16="http://schemas.microsoft.com/office/drawing/2014/main" id="{E2872668-B46B-4E85-609C-663CDD4C2A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026DDF-400A-1EED-721B-BA436930668F}"/>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2745799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4DB3D7-C707-ADF4-659F-D43C563EDF2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198B2D1-FFE9-A6D6-449F-93D8707CADD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29A317E-B78F-C6B0-25AE-21C0CE16FBB1}"/>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5" name="Footer Placeholder 4">
            <a:extLst>
              <a:ext uri="{FF2B5EF4-FFF2-40B4-BE49-F238E27FC236}">
                <a16:creationId xmlns:a16="http://schemas.microsoft.com/office/drawing/2014/main" id="{A0786B5A-7189-7653-7CE4-44459D9F4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05A57-AB2F-5D53-5419-0A9927579614}"/>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75560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5A4A8-F952-5712-62CE-3EA47C456B9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A5770DA-EF66-64B2-A0AD-BECA5295F82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CBE661B-F8DA-CC74-4B27-1B0F3A1CB4F0}"/>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5" name="Footer Placeholder 4">
            <a:extLst>
              <a:ext uri="{FF2B5EF4-FFF2-40B4-BE49-F238E27FC236}">
                <a16:creationId xmlns:a16="http://schemas.microsoft.com/office/drawing/2014/main" id="{30435D14-2ABA-6F2F-06BF-E4FEEC9749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2DD9CC-D9CC-08CE-F906-A9109472C960}"/>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3786041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376DB-A39D-CA00-F487-3E43092A454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25348D9-8FBC-2385-14F4-732EB3CA35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F22332B-19B8-66A6-9516-B3EF068D4D5C}"/>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5" name="Footer Placeholder 4">
            <a:extLst>
              <a:ext uri="{FF2B5EF4-FFF2-40B4-BE49-F238E27FC236}">
                <a16:creationId xmlns:a16="http://schemas.microsoft.com/office/drawing/2014/main" id="{02509B01-922D-0219-39B4-87119E6784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D82EED-779C-A5D4-A329-96AE784FB612}"/>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2085206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ADA71-7436-49B1-4BA7-F60F3775DFC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15F04F0-06C9-10C0-8EF9-7CECD5BA4F8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70B6B53-54E1-D5FD-4B3A-41B06AD7843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17BD6B2-EBE3-399D-10B5-CE37FD20D656}"/>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6" name="Footer Placeholder 5">
            <a:extLst>
              <a:ext uri="{FF2B5EF4-FFF2-40B4-BE49-F238E27FC236}">
                <a16:creationId xmlns:a16="http://schemas.microsoft.com/office/drawing/2014/main" id="{AF1836B6-123D-864A-F40B-35DA203A1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F6FA4C-780B-8F89-40E0-8F6E8F333B5B}"/>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1091489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5DD7-2131-F4EE-1B0F-BA40A4C9FF8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2E9656-E977-BB57-5026-E094874FAB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D2B33A5-871D-47CE-5F14-CE39A2874F5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D4F2FC0-F449-E005-19EA-417166D93B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E17F3BB-1D22-5036-3BF0-83C7107F257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509302D-F2EB-241C-0FF8-B88FBAEC58CE}"/>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8" name="Footer Placeholder 7">
            <a:extLst>
              <a:ext uri="{FF2B5EF4-FFF2-40B4-BE49-F238E27FC236}">
                <a16:creationId xmlns:a16="http://schemas.microsoft.com/office/drawing/2014/main" id="{FDA4DC6C-3DF0-1DE9-1846-FED6E04A0D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F96C75-5F2D-14C8-785A-E682BE873AAB}"/>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3313129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7AC62-3089-72FE-5110-C8B31BD7C6D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3DCDC44-230E-E6F3-706C-1B7460C7298F}"/>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4" name="Footer Placeholder 3">
            <a:extLst>
              <a:ext uri="{FF2B5EF4-FFF2-40B4-BE49-F238E27FC236}">
                <a16:creationId xmlns:a16="http://schemas.microsoft.com/office/drawing/2014/main" id="{D3AFE8B9-C097-664B-3C9B-1FEEEFDDE6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A903E5-3032-89B6-C2C6-B4C78D65986D}"/>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697356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5BCB7A-B3C9-9B3D-7CB2-85167AB73534}"/>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3" name="Footer Placeholder 2">
            <a:extLst>
              <a:ext uri="{FF2B5EF4-FFF2-40B4-BE49-F238E27FC236}">
                <a16:creationId xmlns:a16="http://schemas.microsoft.com/office/drawing/2014/main" id="{E5CF7434-5EEA-3169-5958-B85548887F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360C95-3E0C-6D17-1400-B624E8D162BF}"/>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1347699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32634-C814-0067-F151-85EE3F7646F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A2A3E00-D195-B6C4-6B5C-2B60FBA0F2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1AD49A8-7DB9-9EE0-073F-20DF561876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45662D-A622-06B6-484D-D5101E17B34C}"/>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6" name="Footer Placeholder 5">
            <a:extLst>
              <a:ext uri="{FF2B5EF4-FFF2-40B4-BE49-F238E27FC236}">
                <a16:creationId xmlns:a16="http://schemas.microsoft.com/office/drawing/2014/main" id="{B6ECBFBF-660A-E6BB-8210-106567A30B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ABB296-2F8A-3EA3-C79F-828FD7538796}"/>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2627050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160C5-6065-D716-4E3B-C53A8849565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35071C1-20B6-7A9E-3B7F-78EBFF7EE2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95FBF7-EFB4-45E4-2CB8-2EAF42A617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6AC2BE3-9C31-4634-CCF9-DF9DA01B44CE}"/>
              </a:ext>
            </a:extLst>
          </p:cNvPr>
          <p:cNvSpPr>
            <a:spLocks noGrp="1"/>
          </p:cNvSpPr>
          <p:nvPr>
            <p:ph type="dt" sz="half" idx="10"/>
          </p:nvPr>
        </p:nvSpPr>
        <p:spPr/>
        <p:txBody>
          <a:bodyPr/>
          <a:lstStyle/>
          <a:p>
            <a:fld id="{D2BC6253-6A2C-7245-AA93-9C61BE42192E}" type="datetimeFigureOut">
              <a:rPr lang="en-US" smtClean="0"/>
              <a:t>9/2/24</a:t>
            </a:fld>
            <a:endParaRPr lang="en-US"/>
          </a:p>
        </p:txBody>
      </p:sp>
      <p:sp>
        <p:nvSpPr>
          <p:cNvPr id="6" name="Footer Placeholder 5">
            <a:extLst>
              <a:ext uri="{FF2B5EF4-FFF2-40B4-BE49-F238E27FC236}">
                <a16:creationId xmlns:a16="http://schemas.microsoft.com/office/drawing/2014/main" id="{5D5A3779-5534-B475-DC0B-0B1579E259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9AC8FC-6818-1B02-41E1-28FB13831919}"/>
              </a:ext>
            </a:extLst>
          </p:cNvPr>
          <p:cNvSpPr>
            <a:spLocks noGrp="1"/>
          </p:cNvSpPr>
          <p:nvPr>
            <p:ph type="sldNum" sz="quarter" idx="12"/>
          </p:nvPr>
        </p:nvSpPr>
        <p:spPr/>
        <p:txBody>
          <a:bodyPr/>
          <a:lstStyle/>
          <a:p>
            <a:fld id="{C7677F51-B12E-0E45-90C9-EF412D3AC408}" type="slidenum">
              <a:rPr lang="en-US" smtClean="0"/>
              <a:t>‹#›</a:t>
            </a:fld>
            <a:endParaRPr lang="en-US"/>
          </a:p>
        </p:txBody>
      </p:sp>
    </p:spTree>
    <p:extLst>
      <p:ext uri="{BB962C8B-B14F-4D97-AF65-F5344CB8AC3E}">
        <p14:creationId xmlns:p14="http://schemas.microsoft.com/office/powerpoint/2010/main" val="2100843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descr="Why was the Roman army so powerful? - History Skills">
            <a:extLst>
              <a:ext uri="{FF2B5EF4-FFF2-40B4-BE49-F238E27FC236}">
                <a16:creationId xmlns:a16="http://schemas.microsoft.com/office/drawing/2014/main" id="{F7591DA6-8F37-DC06-B538-017CE8E2F709}"/>
              </a:ext>
            </a:extLst>
          </p:cNvPr>
          <p:cNvPicPr>
            <a:picLocks noChangeAspect="1" noChangeArrowheads="1"/>
          </p:cNvPicPr>
          <p:nvPr userDrawn="1"/>
        </p:nvPicPr>
        <p:blipFill rotWithShape="1">
          <a:blip r:embed="rId13">
            <a:alphaModFix amt="35000"/>
            <a:extLst>
              <a:ext uri="{28A0092B-C50C-407E-A947-70E740481C1C}">
                <a14:useLocalDpi xmlns:a14="http://schemas.microsoft.com/office/drawing/2010/main" val="0"/>
              </a:ext>
            </a:extLst>
          </a:blip>
          <a:srcRect l="21579" t="175" r="5926" b="18268"/>
          <a:stretch/>
        </p:blipFill>
        <p:spPr bwMode="auto">
          <a:xfrm>
            <a:off x="-17458" y="0"/>
            <a:ext cx="12209457"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a:extLst>
              <a:ext uri="{FF2B5EF4-FFF2-40B4-BE49-F238E27FC236}">
                <a16:creationId xmlns:a16="http://schemas.microsoft.com/office/drawing/2014/main" id="{60840D2E-5552-918D-2A9B-2715D1632B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38AC6D5-E79E-3DFA-43E0-C42632F82D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BE5BC62-906B-5F8F-4832-C757EA1E2B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BC6253-6A2C-7245-AA93-9C61BE42192E}" type="datetimeFigureOut">
              <a:rPr lang="en-US" smtClean="0"/>
              <a:t>9/2/24</a:t>
            </a:fld>
            <a:endParaRPr lang="en-US"/>
          </a:p>
        </p:txBody>
      </p:sp>
      <p:sp>
        <p:nvSpPr>
          <p:cNvPr id="5" name="Footer Placeholder 4">
            <a:extLst>
              <a:ext uri="{FF2B5EF4-FFF2-40B4-BE49-F238E27FC236}">
                <a16:creationId xmlns:a16="http://schemas.microsoft.com/office/drawing/2014/main" id="{331D5FFC-8A70-1899-B0BF-4D94D46D69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CBE7E0-6804-4DE1-C04D-F96E4E78A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677F51-B12E-0E45-90C9-EF412D3AC408}" type="slidenum">
              <a:rPr lang="en-US" smtClean="0"/>
              <a:t>‹#›</a:t>
            </a:fld>
            <a:endParaRPr lang="en-US"/>
          </a:p>
        </p:txBody>
      </p:sp>
    </p:spTree>
    <p:extLst>
      <p:ext uri="{BB962C8B-B14F-4D97-AF65-F5344CB8AC3E}">
        <p14:creationId xmlns:p14="http://schemas.microsoft.com/office/powerpoint/2010/main" val="255187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Why was the Roman army so powerful? - History Skills">
            <a:extLst>
              <a:ext uri="{FF2B5EF4-FFF2-40B4-BE49-F238E27FC236}">
                <a16:creationId xmlns:a16="http://schemas.microsoft.com/office/drawing/2014/main" id="{75249CC9-7E66-E6F7-D446-25E637F8EDB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579" t="175" r="5926" b="18268"/>
          <a:stretch/>
        </p:blipFill>
        <p:spPr bwMode="auto">
          <a:xfrm>
            <a:off x="-17458" y="0"/>
            <a:ext cx="12209457"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6CE8932-A3FD-1AD0-F560-9F179A1AFDDE}"/>
              </a:ext>
            </a:extLst>
          </p:cNvPr>
          <p:cNvSpPr>
            <a:spLocks noGrp="1"/>
          </p:cNvSpPr>
          <p:nvPr>
            <p:ph type="ctrTitle"/>
          </p:nvPr>
        </p:nvSpPr>
        <p:spPr>
          <a:xfrm>
            <a:off x="5482118" y="0"/>
            <a:ext cx="6692425" cy="2025720"/>
          </a:xfrm>
        </p:spPr>
        <p:txBody>
          <a:bodyPr>
            <a:normAutofit/>
          </a:bodyPr>
          <a:lstStyle/>
          <a:p>
            <a:r>
              <a:rPr lang="en-US" sz="8800" b="1" dirty="0">
                <a:solidFill>
                  <a:schemeClr val="bg1"/>
                </a:solidFill>
                <a:latin typeface="Perpetua Titling MT" panose="02020502060505020804" pitchFamily="18" charset="77"/>
              </a:rPr>
              <a:t>Romans</a:t>
            </a:r>
          </a:p>
        </p:txBody>
      </p:sp>
      <p:sp>
        <p:nvSpPr>
          <p:cNvPr id="3" name="Subtitle 2">
            <a:extLst>
              <a:ext uri="{FF2B5EF4-FFF2-40B4-BE49-F238E27FC236}">
                <a16:creationId xmlns:a16="http://schemas.microsoft.com/office/drawing/2014/main" id="{5FDE6F99-646F-FEA6-88F8-D6AB217E6A88}"/>
              </a:ext>
            </a:extLst>
          </p:cNvPr>
          <p:cNvSpPr>
            <a:spLocks noGrp="1"/>
          </p:cNvSpPr>
          <p:nvPr>
            <p:ph type="subTitle" idx="1"/>
          </p:nvPr>
        </p:nvSpPr>
        <p:spPr>
          <a:xfrm>
            <a:off x="5783200" y="2842964"/>
            <a:ext cx="7074156" cy="903845"/>
          </a:xfrm>
        </p:spPr>
        <p:txBody>
          <a:bodyPr>
            <a:normAutofit/>
          </a:bodyPr>
          <a:lstStyle/>
          <a:p>
            <a:r>
              <a:rPr lang="en-US" sz="3600" dirty="0">
                <a:solidFill>
                  <a:schemeClr val="bg1"/>
                </a:solidFill>
                <a:latin typeface="Perpetua Titling MT" panose="02020502060505020804" pitchFamily="18" charset="77"/>
              </a:rPr>
              <a:t>Good News People</a:t>
            </a:r>
          </a:p>
        </p:txBody>
      </p:sp>
    </p:spTree>
    <p:extLst>
      <p:ext uri="{BB962C8B-B14F-4D97-AF65-F5344CB8AC3E}">
        <p14:creationId xmlns:p14="http://schemas.microsoft.com/office/powerpoint/2010/main" val="248208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C88E9-35EF-0C57-B34E-8C37807244B7}"/>
              </a:ext>
            </a:extLst>
          </p:cNvPr>
          <p:cNvSpPr>
            <a:spLocks noGrp="1"/>
          </p:cNvSpPr>
          <p:nvPr>
            <p:ph type="title"/>
          </p:nvPr>
        </p:nvSpPr>
        <p:spPr/>
        <p:txBody>
          <a:bodyPr/>
          <a:lstStyle/>
          <a:p>
            <a:r>
              <a:rPr lang="en-US" dirty="0"/>
              <a:t>What has he promised us?</a:t>
            </a:r>
          </a:p>
        </p:txBody>
      </p:sp>
      <p:sp>
        <p:nvSpPr>
          <p:cNvPr id="3" name="Content Placeholder 2">
            <a:extLst>
              <a:ext uri="{FF2B5EF4-FFF2-40B4-BE49-F238E27FC236}">
                <a16:creationId xmlns:a16="http://schemas.microsoft.com/office/drawing/2014/main" id="{1CD97E48-C6F4-E454-56EB-C68F58BC7A04}"/>
              </a:ext>
            </a:extLst>
          </p:cNvPr>
          <p:cNvSpPr>
            <a:spLocks noGrp="1"/>
          </p:cNvSpPr>
          <p:nvPr>
            <p:ph idx="1"/>
          </p:nvPr>
        </p:nvSpPr>
        <p:spPr/>
        <p:txBody>
          <a:bodyPr/>
          <a:lstStyle/>
          <a:p>
            <a:r>
              <a:rPr lang="en-US" dirty="0"/>
              <a:t>Christians?</a:t>
            </a:r>
          </a:p>
          <a:p>
            <a:pPr lvl="1"/>
            <a:r>
              <a:rPr lang="en-US" dirty="0"/>
              <a:t>Abundant life (John 10:10)</a:t>
            </a:r>
          </a:p>
          <a:p>
            <a:pPr lvl="1"/>
            <a:r>
              <a:rPr lang="en-US" dirty="0"/>
              <a:t>Communion (John 14:15-23)</a:t>
            </a:r>
          </a:p>
          <a:p>
            <a:pPr lvl="1"/>
            <a:r>
              <a:rPr lang="en-US" dirty="0"/>
              <a:t>Healing (Luke 10:9), peace (John 16:33), joy (John 15:11)…</a:t>
            </a:r>
          </a:p>
          <a:p>
            <a:pPr lvl="1"/>
            <a:r>
              <a:rPr lang="en-US" dirty="0"/>
              <a:t>Trouble (John 16:33)</a:t>
            </a:r>
          </a:p>
          <a:p>
            <a:r>
              <a:rPr lang="en-US" dirty="0"/>
              <a:t>Refresh?</a:t>
            </a:r>
          </a:p>
          <a:p>
            <a:r>
              <a:rPr lang="en-US" dirty="0"/>
              <a:t>You?</a:t>
            </a:r>
          </a:p>
        </p:txBody>
      </p:sp>
    </p:spTree>
    <p:extLst>
      <p:ext uri="{BB962C8B-B14F-4D97-AF65-F5344CB8AC3E}">
        <p14:creationId xmlns:p14="http://schemas.microsoft.com/office/powerpoint/2010/main" val="301466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p:cTn id="36"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49C39-4351-E4E5-BB3C-924964904E65}"/>
              </a:ext>
            </a:extLst>
          </p:cNvPr>
          <p:cNvSpPr>
            <a:spLocks noGrp="1"/>
          </p:cNvSpPr>
          <p:nvPr>
            <p:ph type="title"/>
          </p:nvPr>
        </p:nvSpPr>
        <p:spPr/>
        <p:txBody>
          <a:bodyPr/>
          <a:lstStyle/>
          <a:p>
            <a:r>
              <a:rPr lang="en-US" dirty="0"/>
              <a:t>So what?</a:t>
            </a:r>
          </a:p>
        </p:txBody>
      </p:sp>
      <p:sp>
        <p:nvSpPr>
          <p:cNvPr id="3" name="Content Placeholder 2">
            <a:extLst>
              <a:ext uri="{FF2B5EF4-FFF2-40B4-BE49-F238E27FC236}">
                <a16:creationId xmlns:a16="http://schemas.microsoft.com/office/drawing/2014/main" id="{5F6029E7-8258-4789-4EF3-3A47386E7A6B}"/>
              </a:ext>
            </a:extLst>
          </p:cNvPr>
          <p:cNvSpPr>
            <a:spLocks noGrp="1"/>
          </p:cNvSpPr>
          <p:nvPr>
            <p:ph idx="1"/>
          </p:nvPr>
        </p:nvSpPr>
        <p:spPr/>
        <p:txBody>
          <a:bodyPr/>
          <a:lstStyle/>
          <a:p>
            <a:r>
              <a:rPr lang="en-US" dirty="0"/>
              <a:t>Let’s receive the blessing of faith in Jesus</a:t>
            </a:r>
          </a:p>
          <a:p>
            <a:pPr lvl="1"/>
            <a:r>
              <a:rPr lang="en-US" dirty="0"/>
              <a:t>The forgiveness of sins</a:t>
            </a:r>
          </a:p>
          <a:p>
            <a:pPr lvl="1"/>
            <a:r>
              <a:rPr lang="en-US" dirty="0"/>
              <a:t>Peace with God</a:t>
            </a:r>
          </a:p>
          <a:p>
            <a:pPr lvl="1"/>
            <a:r>
              <a:rPr lang="en-US" dirty="0"/>
              <a:t>Surrounded by lovingkindness</a:t>
            </a:r>
          </a:p>
          <a:p>
            <a:r>
              <a:rPr lang="en-US" dirty="0"/>
              <a:t>Let’s hold on to God’s promises</a:t>
            </a:r>
          </a:p>
          <a:p>
            <a:pPr lvl="1"/>
            <a:r>
              <a:rPr lang="en-US"/>
              <a:t>Including </a:t>
            </a:r>
            <a:r>
              <a:rPr lang="en-US" dirty="0"/>
              <a:t>t</a:t>
            </a:r>
            <a:r>
              <a:rPr lang="en-US"/>
              <a:t>he </a:t>
            </a:r>
            <a:r>
              <a:rPr lang="en-US" dirty="0"/>
              <a:t>general one for abundant life</a:t>
            </a:r>
          </a:p>
          <a:p>
            <a:pPr lvl="1"/>
            <a:r>
              <a:rPr lang="en-US" dirty="0"/>
              <a:t>Recount them</a:t>
            </a:r>
          </a:p>
          <a:p>
            <a:pPr lvl="1"/>
            <a:r>
              <a:rPr lang="en-US" dirty="0"/>
              <a:t>Laugh at them</a:t>
            </a:r>
          </a:p>
          <a:p>
            <a:pPr lvl="1"/>
            <a:r>
              <a:rPr lang="en-US" dirty="0"/>
              <a:t>Believe them</a:t>
            </a:r>
          </a:p>
        </p:txBody>
      </p:sp>
    </p:spTree>
    <p:extLst>
      <p:ext uri="{BB962C8B-B14F-4D97-AF65-F5344CB8AC3E}">
        <p14:creationId xmlns:p14="http://schemas.microsoft.com/office/powerpoint/2010/main" val="562147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5D1EB-C1E3-CD8E-7F96-F21D0AA8A4DC}"/>
            </a:ext>
          </a:extLst>
        </p:cNvPr>
        <p:cNvGrpSpPr/>
        <p:nvPr/>
      </p:nvGrpSpPr>
      <p:grpSpPr>
        <a:xfrm>
          <a:off x="0" y="0"/>
          <a:ext cx="0" cy="0"/>
          <a:chOff x="0" y="0"/>
          <a:chExt cx="0" cy="0"/>
        </a:xfrm>
      </p:grpSpPr>
      <p:pic>
        <p:nvPicPr>
          <p:cNvPr id="5" name="Picture 2" descr="Why was the Roman army so powerful? - History Skills">
            <a:extLst>
              <a:ext uri="{FF2B5EF4-FFF2-40B4-BE49-F238E27FC236}">
                <a16:creationId xmlns:a16="http://schemas.microsoft.com/office/drawing/2014/main" id="{1E89C136-6AD5-E171-D5B1-EC6C5F4EC1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579" t="175" r="5926" b="18268"/>
          <a:stretch/>
        </p:blipFill>
        <p:spPr bwMode="auto">
          <a:xfrm>
            <a:off x="-17458" y="0"/>
            <a:ext cx="12209457"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867FDDD-AF75-A249-8612-701035F3F734}"/>
              </a:ext>
            </a:extLst>
          </p:cNvPr>
          <p:cNvSpPr>
            <a:spLocks noGrp="1"/>
          </p:cNvSpPr>
          <p:nvPr>
            <p:ph type="ctrTitle"/>
          </p:nvPr>
        </p:nvSpPr>
        <p:spPr>
          <a:xfrm>
            <a:off x="353686" y="4137102"/>
            <a:ext cx="11449714" cy="2025720"/>
          </a:xfrm>
        </p:spPr>
        <p:txBody>
          <a:bodyPr>
            <a:noAutofit/>
          </a:bodyPr>
          <a:lstStyle/>
          <a:p>
            <a:r>
              <a:rPr lang="en-US" sz="5400" b="1" dirty="0">
                <a:solidFill>
                  <a:schemeClr val="bg1"/>
                </a:solidFill>
                <a:latin typeface="Perpetua Titling MT" panose="02020502060505020804" pitchFamily="18" charset="77"/>
              </a:rPr>
              <a:t>The Good News is ancient</a:t>
            </a:r>
            <a:br>
              <a:rPr lang="en-US" sz="5400" b="1" dirty="0">
                <a:solidFill>
                  <a:schemeClr val="bg1"/>
                </a:solidFill>
                <a:latin typeface="Perpetua Titling MT" panose="02020502060505020804" pitchFamily="18" charset="77"/>
              </a:rPr>
            </a:br>
            <a:r>
              <a:rPr lang="en-US" sz="3200" b="1" dirty="0">
                <a:solidFill>
                  <a:schemeClr val="bg1"/>
                </a:solidFill>
                <a:latin typeface="Perpetua Titling MT" panose="02020502060505020804" pitchFamily="18" charset="77"/>
              </a:rPr>
              <a:t>and always has been unlocked by faith</a:t>
            </a:r>
            <a:endParaRPr lang="en-US" sz="5400" b="1" dirty="0">
              <a:solidFill>
                <a:schemeClr val="bg1"/>
              </a:solidFill>
              <a:latin typeface="Perpetua Titling MT" panose="02020502060505020804" pitchFamily="18" charset="77"/>
            </a:endParaRPr>
          </a:p>
        </p:txBody>
      </p:sp>
    </p:spTree>
    <p:extLst>
      <p:ext uri="{BB962C8B-B14F-4D97-AF65-F5344CB8AC3E}">
        <p14:creationId xmlns:p14="http://schemas.microsoft.com/office/powerpoint/2010/main" val="133984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8DE94-488A-F05A-B3B1-62ED870B9041}"/>
              </a:ext>
            </a:extLst>
          </p:cNvPr>
          <p:cNvSpPr>
            <a:spLocks noGrp="1"/>
          </p:cNvSpPr>
          <p:nvPr>
            <p:ph type="title"/>
          </p:nvPr>
        </p:nvSpPr>
        <p:spPr/>
        <p:txBody>
          <a:bodyPr/>
          <a:lstStyle/>
          <a:p>
            <a:r>
              <a:rPr lang="en-US" dirty="0"/>
              <a:t>Romans 1-3 recap</a:t>
            </a:r>
          </a:p>
        </p:txBody>
      </p:sp>
      <p:sp>
        <p:nvSpPr>
          <p:cNvPr id="3" name="Content Placeholder 2">
            <a:extLst>
              <a:ext uri="{FF2B5EF4-FFF2-40B4-BE49-F238E27FC236}">
                <a16:creationId xmlns:a16="http://schemas.microsoft.com/office/drawing/2014/main" id="{F8EA3AFD-55E4-7270-73CE-52D760D22520}"/>
              </a:ext>
            </a:extLst>
          </p:cNvPr>
          <p:cNvSpPr>
            <a:spLocks noGrp="1"/>
          </p:cNvSpPr>
          <p:nvPr>
            <p:ph idx="1"/>
          </p:nvPr>
        </p:nvSpPr>
        <p:spPr/>
        <p:txBody>
          <a:bodyPr>
            <a:normAutofit/>
          </a:bodyPr>
          <a:lstStyle/>
          <a:p>
            <a:r>
              <a:rPr lang="en-GB" dirty="0">
                <a:solidFill>
                  <a:srgbClr val="01103A"/>
                </a:solidFill>
                <a:latin typeface="arial" panose="020B0604020202020204" pitchFamily="34" charset="0"/>
              </a:rPr>
              <a:t>Romans need Good News</a:t>
            </a:r>
          </a:p>
          <a:p>
            <a:r>
              <a:rPr lang="en-GB" dirty="0">
                <a:solidFill>
                  <a:srgbClr val="01103A"/>
                </a:solidFill>
                <a:latin typeface="arial" panose="020B0604020202020204" pitchFamily="34" charset="0"/>
              </a:rPr>
              <a:t>Jews need Good News</a:t>
            </a:r>
          </a:p>
          <a:p>
            <a:r>
              <a:rPr lang="en-GB" dirty="0">
                <a:solidFill>
                  <a:srgbClr val="01103A"/>
                </a:solidFill>
                <a:latin typeface="arial" panose="020B0604020202020204" pitchFamily="34" charset="0"/>
              </a:rPr>
              <a:t>Redefining God’s people</a:t>
            </a:r>
          </a:p>
          <a:p>
            <a:pPr lvl="1"/>
            <a:r>
              <a:rPr lang="en-GB" dirty="0">
                <a:solidFill>
                  <a:srgbClr val="01103A"/>
                </a:solidFill>
                <a:latin typeface="arial" panose="020B0604020202020204" pitchFamily="34" charset="0"/>
              </a:rPr>
              <a:t>Those declared righteous, right with God</a:t>
            </a:r>
          </a:p>
          <a:p>
            <a:pPr lvl="1"/>
            <a:r>
              <a:rPr lang="en-GB" dirty="0">
                <a:solidFill>
                  <a:srgbClr val="01103A"/>
                </a:solidFill>
                <a:latin typeface="arial" panose="020B0604020202020204" pitchFamily="34" charset="0"/>
              </a:rPr>
              <a:t>Those who have faith in him through Jesus!</a:t>
            </a:r>
          </a:p>
          <a:p>
            <a:r>
              <a:rPr lang="en-GB" dirty="0">
                <a:solidFill>
                  <a:srgbClr val="01103A"/>
                </a:solidFill>
                <a:latin typeface="arial" panose="020B0604020202020204" pitchFamily="34" charset="0"/>
              </a:rPr>
              <a:t>But God is working everywhere</a:t>
            </a:r>
          </a:p>
          <a:p>
            <a:pPr lvl="1"/>
            <a:r>
              <a:rPr lang="en-GB" dirty="0">
                <a:solidFill>
                  <a:srgbClr val="01103A"/>
                </a:solidFill>
                <a:latin typeface="arial" panose="020B0604020202020204" pitchFamily="34" charset="0"/>
              </a:rPr>
              <a:t>Even among the Gentiles</a:t>
            </a:r>
          </a:p>
          <a:p>
            <a:pPr lvl="1"/>
            <a:r>
              <a:rPr lang="en-GB" dirty="0">
                <a:solidFill>
                  <a:srgbClr val="01103A"/>
                </a:solidFill>
                <a:latin typeface="arial" panose="020B0604020202020204" pitchFamily="34" charset="0"/>
              </a:rPr>
              <a:t>There are those who fulfil the Law</a:t>
            </a:r>
          </a:p>
        </p:txBody>
      </p:sp>
    </p:spTree>
    <p:extLst>
      <p:ext uri="{BB962C8B-B14F-4D97-AF65-F5344CB8AC3E}">
        <p14:creationId xmlns:p14="http://schemas.microsoft.com/office/powerpoint/2010/main" val="3455648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EBFD0-3861-0F2F-E05A-94B7FB3A400A}"/>
              </a:ext>
            </a:extLst>
          </p:cNvPr>
          <p:cNvSpPr>
            <a:spLocks noGrp="1"/>
          </p:cNvSpPr>
          <p:nvPr>
            <p:ph type="title"/>
          </p:nvPr>
        </p:nvSpPr>
        <p:spPr/>
        <p:txBody>
          <a:bodyPr/>
          <a:lstStyle/>
          <a:p>
            <a:r>
              <a:rPr lang="en-US" dirty="0"/>
              <a:t>This was shocking</a:t>
            </a:r>
          </a:p>
        </p:txBody>
      </p:sp>
      <p:sp>
        <p:nvSpPr>
          <p:cNvPr id="3" name="Text Placeholder 2">
            <a:extLst>
              <a:ext uri="{FF2B5EF4-FFF2-40B4-BE49-F238E27FC236}">
                <a16:creationId xmlns:a16="http://schemas.microsoft.com/office/drawing/2014/main" id="{54E23E16-E456-1ABD-F8BE-5BF9D1E71431}"/>
              </a:ext>
            </a:extLst>
          </p:cNvPr>
          <p:cNvSpPr>
            <a:spLocks noGrp="1"/>
          </p:cNvSpPr>
          <p:nvPr>
            <p:ph type="body" idx="1"/>
          </p:nvPr>
        </p:nvSpPr>
        <p:spPr/>
        <p:txBody>
          <a:bodyPr/>
          <a:lstStyle/>
          <a:p>
            <a:r>
              <a:rPr lang="en-US" dirty="0">
                <a:solidFill>
                  <a:schemeClr val="tx1"/>
                </a:solidFill>
              </a:rPr>
              <a:t>How could Paul sweep aside 2000 years of Jewish God-story?</a:t>
            </a:r>
          </a:p>
          <a:p>
            <a:endParaRPr lang="en-US" sz="100" dirty="0">
              <a:solidFill>
                <a:schemeClr val="tx1"/>
              </a:solidFill>
            </a:endParaRPr>
          </a:p>
          <a:p>
            <a:r>
              <a:rPr lang="en-US" dirty="0">
                <a:solidFill>
                  <a:schemeClr val="tx1"/>
                </a:solidFill>
              </a:rPr>
              <a:t>It sounds like a completely new faith, not Jewish</a:t>
            </a:r>
          </a:p>
        </p:txBody>
      </p:sp>
    </p:spTree>
    <p:extLst>
      <p:ext uri="{BB962C8B-B14F-4D97-AF65-F5344CB8AC3E}">
        <p14:creationId xmlns:p14="http://schemas.microsoft.com/office/powerpoint/2010/main" val="3862877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4BA04-4F6F-0FF1-46C1-35E74DF17F18}"/>
              </a:ext>
            </a:extLst>
          </p:cNvPr>
          <p:cNvSpPr>
            <a:spLocks noGrp="1"/>
          </p:cNvSpPr>
          <p:nvPr>
            <p:ph type="title"/>
          </p:nvPr>
        </p:nvSpPr>
        <p:spPr/>
        <p:txBody>
          <a:bodyPr/>
          <a:lstStyle/>
          <a:p>
            <a:r>
              <a:rPr lang="en-US" dirty="0"/>
              <a:t>Romans 4:1-8 This faith by grace is ancient </a:t>
            </a:r>
          </a:p>
        </p:txBody>
      </p:sp>
      <p:sp>
        <p:nvSpPr>
          <p:cNvPr id="3" name="Content Placeholder 2">
            <a:extLst>
              <a:ext uri="{FF2B5EF4-FFF2-40B4-BE49-F238E27FC236}">
                <a16:creationId xmlns:a16="http://schemas.microsoft.com/office/drawing/2014/main" id="{B4C626C4-83D8-C01F-72B4-3DFECB028224}"/>
              </a:ext>
            </a:extLst>
          </p:cNvPr>
          <p:cNvSpPr>
            <a:spLocks noGrp="1"/>
          </p:cNvSpPr>
          <p:nvPr>
            <p:ph idx="1"/>
          </p:nvPr>
        </p:nvSpPr>
        <p:spPr>
          <a:xfrm>
            <a:off x="838200" y="1551008"/>
            <a:ext cx="10515600" cy="5034987"/>
          </a:xfrm>
        </p:spPr>
        <p:txBody>
          <a:bodyPr>
            <a:normAutofit lnSpcReduction="10000"/>
          </a:bodyPr>
          <a:lstStyle/>
          <a:p>
            <a:pPr marL="0" indent="0">
              <a:buNone/>
            </a:pPr>
            <a:r>
              <a:rPr lang="en-GB" b="0" i="0" u="none" strike="noStrike" dirty="0">
                <a:solidFill>
                  <a:srgbClr val="01103A"/>
                </a:solidFill>
                <a:effectLst/>
              </a:rPr>
              <a:t>What then shall we say that Abraham our father has found according to the flesh?</a:t>
            </a:r>
            <a:r>
              <a:rPr lang="en-GB" dirty="0">
                <a:solidFill>
                  <a:srgbClr val="8A8026"/>
                </a:solidFill>
              </a:rPr>
              <a:t> </a:t>
            </a:r>
            <a:r>
              <a:rPr lang="en-GB" b="0" i="0" u="none" strike="noStrike" dirty="0">
                <a:solidFill>
                  <a:srgbClr val="01103A"/>
                </a:solidFill>
                <a:effectLst/>
              </a:rPr>
              <a:t>For if Abraham was justified by works, he has </a:t>
            </a:r>
            <a:r>
              <a:rPr lang="en-GB" b="0" i="1" u="none" strike="noStrike" dirty="0">
                <a:solidFill>
                  <a:srgbClr val="01103A"/>
                </a:solidFill>
                <a:effectLst/>
              </a:rPr>
              <a:t>something</a:t>
            </a:r>
            <a:r>
              <a:rPr lang="en-GB" b="0" i="0" u="none" strike="noStrike" dirty="0">
                <a:solidFill>
                  <a:srgbClr val="01103A"/>
                </a:solidFill>
                <a:effectLst/>
              </a:rPr>
              <a:t> to boast about, but not before God.</a:t>
            </a:r>
            <a:r>
              <a:rPr lang="en-GB" b="0" i="0" u="none" strike="noStrike" dirty="0">
                <a:solidFill>
                  <a:srgbClr val="5C749A"/>
                </a:solidFill>
                <a:effectLst/>
              </a:rPr>
              <a:t> </a:t>
            </a:r>
            <a:r>
              <a:rPr lang="en-GB" b="0" i="0" u="none" strike="noStrike" dirty="0">
                <a:solidFill>
                  <a:srgbClr val="01103A"/>
                </a:solidFill>
                <a:effectLst/>
              </a:rPr>
              <a:t>For what does the Scripture say? </a:t>
            </a:r>
            <a:r>
              <a:rPr lang="en-GB" b="0" i="1" u="none" strike="noStrike" dirty="0">
                <a:solidFill>
                  <a:srgbClr val="01103A"/>
                </a:solidFill>
                <a:effectLst/>
              </a:rPr>
              <a:t>“Abraham believed God, and it was</a:t>
            </a:r>
            <a:r>
              <a:rPr lang="en-GB" b="0" i="0" u="none" strike="noStrike" dirty="0">
                <a:solidFill>
                  <a:srgbClr val="01103A"/>
                </a:solidFill>
                <a:effectLst/>
              </a:rPr>
              <a:t> </a:t>
            </a:r>
            <a:r>
              <a:rPr lang="en-GB" b="0" i="1" u="none" strike="noStrike" dirty="0">
                <a:solidFill>
                  <a:srgbClr val="01103A"/>
                </a:solidFill>
                <a:effectLst/>
              </a:rPr>
              <a:t>accounted to him for righteousness.”</a:t>
            </a:r>
            <a:r>
              <a:rPr lang="en-GB" b="0" i="0" u="none" strike="noStrike" dirty="0">
                <a:solidFill>
                  <a:srgbClr val="5C749A"/>
                </a:solidFill>
                <a:effectLst/>
              </a:rPr>
              <a:t> </a:t>
            </a:r>
            <a:r>
              <a:rPr lang="en-GB" b="0" i="0" u="none" strike="noStrike" dirty="0">
                <a:solidFill>
                  <a:srgbClr val="01103A"/>
                </a:solidFill>
                <a:effectLst/>
              </a:rPr>
              <a:t>Now to him who works, the wages are not counted as grace but as debt.</a:t>
            </a:r>
          </a:p>
          <a:p>
            <a:pPr marL="0" indent="0">
              <a:buNone/>
            </a:pPr>
            <a:r>
              <a:rPr lang="en-US" dirty="0"/>
              <a:t>But to him who does not work but believes on Him who justifies the ungodly, his faith is accounted for righteousness, just as David also describes the blessedness of the man to whom God imputes righteousness apart from works:</a:t>
            </a:r>
          </a:p>
          <a:p>
            <a:pPr marL="0" indent="0">
              <a:buNone/>
            </a:pPr>
            <a:r>
              <a:rPr lang="en-US" dirty="0"/>
              <a:t>“Blessed are those whose lawless deeds are forgiven, And whose sins are covered;</a:t>
            </a:r>
          </a:p>
          <a:p>
            <a:pPr marL="0" indent="0">
              <a:buNone/>
            </a:pPr>
            <a:r>
              <a:rPr lang="en-US" dirty="0"/>
              <a:t>Blessed is the man to whom the LORD shall not impute sin.”</a:t>
            </a:r>
          </a:p>
        </p:txBody>
      </p:sp>
    </p:spTree>
    <p:extLst>
      <p:ext uri="{BB962C8B-B14F-4D97-AF65-F5344CB8AC3E}">
        <p14:creationId xmlns:p14="http://schemas.microsoft.com/office/powerpoint/2010/main" val="2833610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02AF3-3DD0-85AA-08C1-185E4DB9B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EDF72-7E28-E820-2A71-7DC2BAF91040}"/>
              </a:ext>
            </a:extLst>
          </p:cNvPr>
          <p:cNvSpPr>
            <a:spLocks noGrp="1"/>
          </p:cNvSpPr>
          <p:nvPr>
            <p:ph type="title"/>
          </p:nvPr>
        </p:nvSpPr>
        <p:spPr/>
        <p:txBody>
          <a:bodyPr/>
          <a:lstStyle/>
          <a:p>
            <a:r>
              <a:rPr lang="en-US" dirty="0"/>
              <a:t>Romans 4:1-8 Reframing the Jewish story</a:t>
            </a:r>
          </a:p>
        </p:txBody>
      </p:sp>
      <p:sp>
        <p:nvSpPr>
          <p:cNvPr id="3" name="Content Placeholder 2">
            <a:extLst>
              <a:ext uri="{FF2B5EF4-FFF2-40B4-BE49-F238E27FC236}">
                <a16:creationId xmlns:a16="http://schemas.microsoft.com/office/drawing/2014/main" id="{B23F6279-033D-5C87-B631-A2595EB77097}"/>
              </a:ext>
            </a:extLst>
          </p:cNvPr>
          <p:cNvSpPr>
            <a:spLocks noGrp="1"/>
          </p:cNvSpPr>
          <p:nvPr>
            <p:ph idx="1"/>
          </p:nvPr>
        </p:nvSpPr>
        <p:spPr/>
        <p:txBody>
          <a:bodyPr>
            <a:normAutofit/>
          </a:bodyPr>
          <a:lstStyle/>
          <a:p>
            <a:r>
              <a:rPr lang="en-GB" dirty="0">
                <a:solidFill>
                  <a:srgbClr val="01103A"/>
                </a:solidFill>
                <a:latin typeface="arial" panose="020B0604020202020204" pitchFamily="34" charset="0"/>
              </a:rPr>
              <a:t>Paul reframes the Jewish heroes – Abraham &amp; David</a:t>
            </a:r>
          </a:p>
          <a:p>
            <a:r>
              <a:rPr lang="en-GB" dirty="0">
                <a:solidFill>
                  <a:srgbClr val="01103A"/>
                </a:solidFill>
                <a:latin typeface="arial" panose="020B0604020202020204" pitchFamily="34" charset="0"/>
              </a:rPr>
              <a:t>Abraham was justified by faith! (4:1-4)</a:t>
            </a:r>
          </a:p>
          <a:p>
            <a:pPr lvl="1"/>
            <a:r>
              <a:rPr lang="en-GB" b="0" i="1" u="none" strike="noStrike" dirty="0">
                <a:solidFill>
                  <a:srgbClr val="01103A"/>
                </a:solidFill>
                <a:effectLst/>
                <a:latin typeface="arial" panose="020B0604020202020204" pitchFamily="34" charset="0"/>
              </a:rPr>
              <a:t>“</a:t>
            </a:r>
            <a:r>
              <a:rPr lang="en-GB" b="0" i="0" u="none" strike="noStrike" dirty="0">
                <a:solidFill>
                  <a:srgbClr val="01103A"/>
                </a:solidFill>
                <a:effectLst/>
                <a:latin typeface="arial" panose="020B0604020202020204" pitchFamily="34" charset="0"/>
              </a:rPr>
              <a:t>And he believed in the LORD, and He accounted it to him for righteousness</a:t>
            </a:r>
            <a:r>
              <a:rPr lang="en-GB" b="0" i="1" u="none" strike="noStrike" dirty="0">
                <a:solidFill>
                  <a:srgbClr val="01103A"/>
                </a:solidFill>
                <a:effectLst/>
                <a:latin typeface="arial" panose="020B0604020202020204" pitchFamily="34" charset="0"/>
              </a:rPr>
              <a:t>.” </a:t>
            </a:r>
            <a:r>
              <a:rPr lang="en-GB" b="0" u="none" strike="noStrike" dirty="0">
                <a:solidFill>
                  <a:srgbClr val="01103A"/>
                </a:solidFill>
                <a:effectLst/>
                <a:latin typeface="arial" panose="020B0604020202020204" pitchFamily="34" charset="0"/>
              </a:rPr>
              <a:t>Genesis 15:6</a:t>
            </a:r>
          </a:p>
          <a:p>
            <a:pPr lvl="1"/>
            <a:r>
              <a:rPr lang="en-GB" dirty="0">
                <a:solidFill>
                  <a:srgbClr val="01103A"/>
                </a:solidFill>
                <a:latin typeface="arial" panose="020B0604020202020204" pitchFamily="34" charset="0"/>
              </a:rPr>
              <a:t>By grace, not because he kept the law</a:t>
            </a:r>
          </a:p>
          <a:p>
            <a:r>
              <a:rPr lang="en-GB" dirty="0">
                <a:solidFill>
                  <a:srgbClr val="01103A"/>
                </a:solidFill>
                <a:latin typeface="arial" panose="020B0604020202020204" pitchFamily="34" charset="0"/>
              </a:rPr>
              <a:t>David was justified by faith (4:5-8)</a:t>
            </a:r>
          </a:p>
          <a:p>
            <a:pPr lvl="1"/>
            <a:r>
              <a:rPr lang="en-GB" b="0" i="0" u="none" strike="noStrike" dirty="0">
                <a:solidFill>
                  <a:srgbClr val="0A0A0A"/>
                </a:solidFill>
                <a:effectLst/>
                <a:latin typeface="arial" panose="020B0604020202020204" pitchFamily="34" charset="0"/>
              </a:rPr>
              <a:t>Blessed by grace, forgiven sins (Psalm 32:1-2)</a:t>
            </a:r>
          </a:p>
          <a:p>
            <a:pPr lvl="1"/>
            <a:r>
              <a:rPr lang="en-GB" b="0" i="0" u="none" strike="noStrike" dirty="0">
                <a:solidFill>
                  <a:srgbClr val="0A0A0A"/>
                </a:solidFill>
                <a:effectLst/>
                <a:latin typeface="arial" panose="020B0604020202020204" pitchFamily="34" charset="0"/>
              </a:rPr>
              <a:t>“…he who </a:t>
            </a:r>
            <a:r>
              <a:rPr lang="en-GB" b="0" i="1" u="none" strike="noStrike" dirty="0">
                <a:solidFill>
                  <a:srgbClr val="0A0A0A"/>
                </a:solidFill>
                <a:effectLst/>
                <a:latin typeface="arial" panose="020B0604020202020204" pitchFamily="34" charset="0"/>
              </a:rPr>
              <a:t>trusts in </a:t>
            </a:r>
            <a:r>
              <a:rPr lang="en-GB" b="0" i="0" u="none" strike="noStrike" dirty="0">
                <a:solidFill>
                  <a:srgbClr val="0A0A0A"/>
                </a:solidFill>
                <a:effectLst/>
                <a:latin typeface="arial" panose="020B0604020202020204" pitchFamily="34" charset="0"/>
              </a:rPr>
              <a:t>the LORD, lovingkindness shall surround him.” Psalm 32:10</a:t>
            </a:r>
          </a:p>
          <a:p>
            <a:pPr lvl="1"/>
            <a:r>
              <a:rPr lang="en-GB" dirty="0">
                <a:solidFill>
                  <a:srgbClr val="0A0A0A"/>
                </a:solidFill>
                <a:latin typeface="arial" panose="020B0604020202020204" pitchFamily="34" charset="0"/>
              </a:rPr>
              <a:t>“</a:t>
            </a:r>
            <a:r>
              <a:rPr lang="en-GB" b="0" i="0" u="none" strike="noStrike" dirty="0">
                <a:solidFill>
                  <a:srgbClr val="01103A"/>
                </a:solidFill>
                <a:effectLst/>
                <a:latin typeface="arial" panose="020B0604020202020204" pitchFamily="34" charset="0"/>
              </a:rPr>
              <a:t>Be glad in the LORD and rejoice, you righteous</a:t>
            </a:r>
            <a:r>
              <a:rPr lang="en-GB" dirty="0">
                <a:solidFill>
                  <a:srgbClr val="0A0A0A"/>
                </a:solidFill>
                <a:latin typeface="arial" panose="020B0604020202020204" pitchFamily="34" charset="0"/>
              </a:rPr>
              <a:t>” Psalm 32:11</a:t>
            </a:r>
            <a:endParaRPr lang="en-GB" dirty="0">
              <a:solidFill>
                <a:srgbClr val="01103A"/>
              </a:solidFill>
              <a:latin typeface="arial" panose="020B0604020202020204" pitchFamily="34" charset="0"/>
            </a:endParaRPr>
          </a:p>
        </p:txBody>
      </p:sp>
    </p:spTree>
    <p:extLst>
      <p:ext uri="{BB962C8B-B14F-4D97-AF65-F5344CB8AC3E}">
        <p14:creationId xmlns:p14="http://schemas.microsoft.com/office/powerpoint/2010/main" val="252055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p:cTn id="2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6" dur="500"/>
                                        <p:tgtEl>
                                          <p:spTgt spid="3">
                                            <p:txEl>
                                              <p:pRg st="4" end="4"/>
                                            </p:txEl>
                                          </p:spTgt>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3">
                                            <p:txEl>
                                              <p:pRg st="5" end="5"/>
                                            </p:txEl>
                                          </p:spTgt>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p:cTn id="3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6" dur="500"/>
                                        <p:tgtEl>
                                          <p:spTgt spid="3">
                                            <p:txEl>
                                              <p:pRg st="6" end="6"/>
                                            </p:txEl>
                                          </p:spTgt>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409B3-A097-60D2-9D40-213441E8C07C}"/>
              </a:ext>
            </a:extLst>
          </p:cNvPr>
          <p:cNvSpPr>
            <a:spLocks noGrp="1"/>
          </p:cNvSpPr>
          <p:nvPr>
            <p:ph type="title"/>
          </p:nvPr>
        </p:nvSpPr>
        <p:spPr/>
        <p:txBody>
          <a:bodyPr/>
          <a:lstStyle/>
          <a:p>
            <a:r>
              <a:rPr lang="en-US" dirty="0"/>
              <a:t>Romans 4:9-12 God is the God of all</a:t>
            </a:r>
          </a:p>
        </p:txBody>
      </p:sp>
      <p:sp>
        <p:nvSpPr>
          <p:cNvPr id="3" name="Content Placeholder 2">
            <a:extLst>
              <a:ext uri="{FF2B5EF4-FFF2-40B4-BE49-F238E27FC236}">
                <a16:creationId xmlns:a16="http://schemas.microsoft.com/office/drawing/2014/main" id="{688F8231-978F-7107-82B0-32FEFCBA8F74}"/>
              </a:ext>
            </a:extLst>
          </p:cNvPr>
          <p:cNvSpPr>
            <a:spLocks noGrp="1"/>
          </p:cNvSpPr>
          <p:nvPr>
            <p:ph idx="1"/>
          </p:nvPr>
        </p:nvSpPr>
        <p:spPr/>
        <p:txBody>
          <a:bodyPr/>
          <a:lstStyle/>
          <a:p>
            <a:r>
              <a:rPr lang="en-US" dirty="0"/>
              <a:t>This blessedness is for the uncircumcised too – the non Jews</a:t>
            </a:r>
          </a:p>
          <a:p>
            <a:pPr lvl="1"/>
            <a:r>
              <a:rPr lang="en-US" dirty="0"/>
              <a:t>Righteousness by faith</a:t>
            </a:r>
          </a:p>
          <a:p>
            <a:pPr lvl="1"/>
            <a:r>
              <a:rPr lang="en-US" dirty="0"/>
              <a:t>Forgiveness of sins</a:t>
            </a:r>
          </a:p>
          <a:p>
            <a:r>
              <a:rPr lang="en-US" dirty="0"/>
              <a:t>Abram only received circumcision afterwards (Genesis 17:10)</a:t>
            </a:r>
          </a:p>
          <a:p>
            <a:pPr lvl="1"/>
            <a:r>
              <a:rPr lang="en-US" dirty="0"/>
              <a:t>After he was declared righteous</a:t>
            </a:r>
          </a:p>
          <a:p>
            <a:pPr lvl="1"/>
            <a:r>
              <a:rPr lang="en-US" dirty="0"/>
              <a:t>Also after failing in faith miserably – Ishmael (Genesis 16)</a:t>
            </a:r>
          </a:p>
          <a:p>
            <a:pPr lvl="1"/>
            <a:r>
              <a:rPr lang="en-US" dirty="0"/>
              <a:t>And his name changed… (Genesis 17:5)</a:t>
            </a:r>
          </a:p>
          <a:p>
            <a:r>
              <a:rPr lang="en-US" dirty="0"/>
              <a:t>Abraham became the father of all who have faith (4:11)</a:t>
            </a:r>
          </a:p>
        </p:txBody>
      </p:sp>
    </p:spTree>
    <p:extLst>
      <p:ext uri="{BB962C8B-B14F-4D97-AF65-F5344CB8AC3E}">
        <p14:creationId xmlns:p14="http://schemas.microsoft.com/office/powerpoint/2010/main" val="2654409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78A21-81D2-F38D-5431-5D80780A8002}"/>
              </a:ext>
            </a:extLst>
          </p:cNvPr>
          <p:cNvSpPr>
            <a:spLocks noGrp="1"/>
          </p:cNvSpPr>
          <p:nvPr>
            <p:ph type="title"/>
          </p:nvPr>
        </p:nvSpPr>
        <p:spPr/>
        <p:txBody>
          <a:bodyPr/>
          <a:lstStyle/>
          <a:p>
            <a:r>
              <a:rPr lang="en-US" dirty="0"/>
              <a:t>Romans 4:13-25 Heirs through the promise</a:t>
            </a:r>
          </a:p>
        </p:txBody>
      </p:sp>
      <p:sp>
        <p:nvSpPr>
          <p:cNvPr id="3" name="Content Placeholder 2">
            <a:extLst>
              <a:ext uri="{FF2B5EF4-FFF2-40B4-BE49-F238E27FC236}">
                <a16:creationId xmlns:a16="http://schemas.microsoft.com/office/drawing/2014/main" id="{6BC87068-D128-FD2C-2C4E-FFD1BBB1FE7A}"/>
              </a:ext>
            </a:extLst>
          </p:cNvPr>
          <p:cNvSpPr>
            <a:spLocks noGrp="1"/>
          </p:cNvSpPr>
          <p:nvPr>
            <p:ph idx="1"/>
          </p:nvPr>
        </p:nvSpPr>
        <p:spPr/>
        <p:txBody>
          <a:bodyPr/>
          <a:lstStyle/>
          <a:p>
            <a:r>
              <a:rPr lang="en-US" dirty="0"/>
              <a:t>75 – Abraham was promised his descendants would inherit the land (Genesis 12:7)</a:t>
            </a:r>
          </a:p>
          <a:p>
            <a:r>
              <a:rPr lang="en-US" dirty="0"/>
              <a:t>85 – No descendants, but promised them as the stars (Genesis 15:5)</a:t>
            </a:r>
          </a:p>
          <a:p>
            <a:pPr lvl="1"/>
            <a:r>
              <a:rPr lang="en-US" dirty="0"/>
              <a:t>And declared righteous! (15:6)</a:t>
            </a:r>
          </a:p>
          <a:p>
            <a:r>
              <a:rPr lang="en-US" dirty="0"/>
              <a:t>86 – Ishmael debacle</a:t>
            </a:r>
          </a:p>
          <a:p>
            <a:r>
              <a:rPr lang="en-US" dirty="0"/>
              <a:t>99 – Promised descendants who would inherit again (Genesis 17:4-8)</a:t>
            </a:r>
          </a:p>
          <a:p>
            <a:pPr lvl="1"/>
            <a:r>
              <a:rPr lang="en-US" dirty="0"/>
              <a:t>Would Sarah bear children at 90? No wonder he laughed (17:17)</a:t>
            </a:r>
          </a:p>
          <a:p>
            <a:pPr lvl="1"/>
            <a:r>
              <a:rPr lang="en-US" dirty="0"/>
              <a:t>A few months later Sarah laughed too (Genesis 18:12)</a:t>
            </a:r>
          </a:p>
          <a:p>
            <a:r>
              <a:rPr lang="en-US" dirty="0"/>
              <a:t>100 – Laughter (Isaac) was born (Genesis 21:1-5)</a:t>
            </a:r>
          </a:p>
        </p:txBody>
      </p:sp>
    </p:spTree>
    <p:extLst>
      <p:ext uri="{BB962C8B-B14F-4D97-AF65-F5344CB8AC3E}">
        <p14:creationId xmlns:p14="http://schemas.microsoft.com/office/powerpoint/2010/main" val="767835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DA680-F3D7-77FD-F398-9AD251553BFE}"/>
              </a:ext>
            </a:extLst>
          </p:cNvPr>
          <p:cNvSpPr>
            <a:spLocks noGrp="1"/>
          </p:cNvSpPr>
          <p:nvPr>
            <p:ph type="title"/>
          </p:nvPr>
        </p:nvSpPr>
        <p:spPr/>
        <p:txBody>
          <a:bodyPr/>
          <a:lstStyle/>
          <a:p>
            <a:r>
              <a:rPr lang="en-US" dirty="0"/>
              <a:t>Heirs through the promise!</a:t>
            </a:r>
          </a:p>
        </p:txBody>
      </p:sp>
      <p:sp>
        <p:nvSpPr>
          <p:cNvPr id="3" name="Content Placeholder 2">
            <a:extLst>
              <a:ext uri="{FF2B5EF4-FFF2-40B4-BE49-F238E27FC236}">
                <a16:creationId xmlns:a16="http://schemas.microsoft.com/office/drawing/2014/main" id="{5EC40AB5-6C49-4D0E-622F-2782C010BC42}"/>
              </a:ext>
            </a:extLst>
          </p:cNvPr>
          <p:cNvSpPr>
            <a:spLocks noGrp="1"/>
          </p:cNvSpPr>
          <p:nvPr>
            <p:ph idx="1"/>
          </p:nvPr>
        </p:nvSpPr>
        <p:spPr/>
        <p:txBody>
          <a:bodyPr/>
          <a:lstStyle/>
          <a:p>
            <a:r>
              <a:rPr lang="en-GB" b="0" i="0" u="none" strike="noStrike" dirty="0">
                <a:solidFill>
                  <a:srgbClr val="01103A"/>
                </a:solidFill>
                <a:effectLst/>
                <a:latin typeface="arial" panose="020B0604020202020204" pitchFamily="34" charset="0"/>
              </a:rPr>
              <a:t>For the promise that he would be the heir of the world </a:t>
            </a:r>
            <a:r>
              <a:rPr lang="en-GB" b="0" i="1" u="none" strike="noStrike" dirty="0">
                <a:solidFill>
                  <a:srgbClr val="01103A"/>
                </a:solidFill>
                <a:effectLst/>
                <a:latin typeface="arial" panose="020B0604020202020204" pitchFamily="34" charset="0"/>
              </a:rPr>
              <a:t>was</a:t>
            </a:r>
            <a:r>
              <a:rPr lang="en-GB" b="0" i="0" u="none" strike="noStrike" dirty="0">
                <a:solidFill>
                  <a:srgbClr val="01103A"/>
                </a:solidFill>
                <a:effectLst/>
                <a:latin typeface="arial" panose="020B0604020202020204" pitchFamily="34" charset="0"/>
              </a:rPr>
              <a:t> not to Abraham or to his seed through the law, but through the righteousness of faith. (4:13)</a:t>
            </a:r>
          </a:p>
          <a:p>
            <a:r>
              <a:rPr lang="en-GB" b="0" i="0" u="none" strike="noStrike" dirty="0">
                <a:solidFill>
                  <a:srgbClr val="01103A"/>
                </a:solidFill>
                <a:effectLst/>
                <a:latin typeface="arial" panose="020B0604020202020204" pitchFamily="34" charset="0"/>
              </a:rPr>
              <a:t>Therefore </a:t>
            </a:r>
            <a:r>
              <a:rPr lang="en-GB" b="0" i="1" u="none" strike="noStrike" dirty="0">
                <a:solidFill>
                  <a:srgbClr val="01103A"/>
                </a:solidFill>
                <a:effectLst/>
                <a:latin typeface="arial" panose="020B0604020202020204" pitchFamily="34" charset="0"/>
              </a:rPr>
              <a:t>it is</a:t>
            </a:r>
            <a:r>
              <a:rPr lang="en-GB" b="0" i="0" u="none" strike="noStrike" dirty="0">
                <a:solidFill>
                  <a:srgbClr val="01103A"/>
                </a:solidFill>
                <a:effectLst/>
                <a:latin typeface="arial" panose="020B0604020202020204" pitchFamily="34" charset="0"/>
              </a:rPr>
              <a:t> of faith that </a:t>
            </a:r>
            <a:r>
              <a:rPr lang="en-GB" b="0" i="1" u="none" strike="noStrike" dirty="0">
                <a:solidFill>
                  <a:srgbClr val="01103A"/>
                </a:solidFill>
                <a:effectLst/>
                <a:latin typeface="arial" panose="020B0604020202020204" pitchFamily="34" charset="0"/>
              </a:rPr>
              <a:t>it might be</a:t>
            </a:r>
            <a:r>
              <a:rPr lang="en-GB" b="0" i="0" u="none" strike="noStrike" dirty="0">
                <a:solidFill>
                  <a:srgbClr val="01103A"/>
                </a:solidFill>
                <a:effectLst/>
                <a:latin typeface="arial" panose="020B0604020202020204" pitchFamily="34" charset="0"/>
              </a:rPr>
              <a:t> according to grace, so that the promise might be sure to all the seed</a:t>
            </a:r>
            <a:r>
              <a:rPr lang="en-GB" dirty="0">
                <a:solidFill>
                  <a:srgbClr val="01103A"/>
                </a:solidFill>
                <a:latin typeface="arial" panose="020B0604020202020204" pitchFamily="34" charset="0"/>
              </a:rPr>
              <a:t> (4:16)</a:t>
            </a:r>
          </a:p>
          <a:p>
            <a:r>
              <a:rPr lang="en-GB" dirty="0">
                <a:solidFill>
                  <a:srgbClr val="01103A"/>
                </a:solidFill>
                <a:latin typeface="arial" panose="020B0604020202020204" pitchFamily="34" charset="0"/>
              </a:rPr>
              <a:t>The promise tarried till it seemed impossible (4:17-19)</a:t>
            </a:r>
          </a:p>
          <a:p>
            <a:r>
              <a:rPr lang="en-GB" b="0" i="0" u="none" strike="noStrike" dirty="0">
                <a:solidFill>
                  <a:srgbClr val="01103A"/>
                </a:solidFill>
                <a:effectLst/>
                <a:latin typeface="arial" panose="020B0604020202020204" pitchFamily="34" charset="0"/>
              </a:rPr>
              <a:t>He did not waver at the promise of God through unbelief, but was strengthened in faith, giving glory to God (4:20)</a:t>
            </a:r>
          </a:p>
          <a:p>
            <a:r>
              <a:rPr lang="en-GB" dirty="0">
                <a:solidFill>
                  <a:srgbClr val="01103A"/>
                </a:solidFill>
                <a:latin typeface="arial" panose="020B0604020202020204" pitchFamily="34" charset="0"/>
              </a:rPr>
              <a:t>Will we waver? Or are we his seed?</a:t>
            </a:r>
            <a:endParaRPr lang="en-US" dirty="0"/>
          </a:p>
        </p:txBody>
      </p:sp>
    </p:spTree>
    <p:extLst>
      <p:ext uri="{BB962C8B-B14F-4D97-AF65-F5344CB8AC3E}">
        <p14:creationId xmlns:p14="http://schemas.microsoft.com/office/powerpoint/2010/main" val="3123343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29466</TotalTime>
  <Words>703</Words>
  <Application>Microsoft Macintosh PowerPoint</Application>
  <PresentationFormat>Widescreen</PresentationFormat>
  <Paragraphs>73</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vt:lpstr>
      <vt:lpstr>Calibri</vt:lpstr>
      <vt:lpstr>Calibri Light</vt:lpstr>
      <vt:lpstr>Perpetua Titling MT</vt:lpstr>
      <vt:lpstr>Office Theme</vt:lpstr>
      <vt:lpstr>Romans</vt:lpstr>
      <vt:lpstr>The Good News is ancient and always has been unlocked by faith</vt:lpstr>
      <vt:lpstr>Romans 1-3 recap</vt:lpstr>
      <vt:lpstr>This was shocking</vt:lpstr>
      <vt:lpstr>Romans 4:1-8 This faith by grace is ancient </vt:lpstr>
      <vt:lpstr>Romans 4:1-8 Reframing the Jewish story</vt:lpstr>
      <vt:lpstr>Romans 4:9-12 God is the God of all</vt:lpstr>
      <vt:lpstr>Romans 4:13-25 Heirs through the promise</vt:lpstr>
      <vt:lpstr>Heirs through the promise!</vt:lpstr>
      <vt:lpstr>What has he promised us?</vt:lpstr>
      <vt:lpstr>So what?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Colin Barnes</dc:creator>
  <cp:lastModifiedBy>Colin Barnes</cp:lastModifiedBy>
  <cp:revision>14</cp:revision>
  <dcterms:created xsi:type="dcterms:W3CDTF">2024-08-31T10:01:53Z</dcterms:created>
  <dcterms:modified xsi:type="dcterms:W3CDTF">2024-09-22T07:40:42Z</dcterms:modified>
</cp:coreProperties>
</file>