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11" r:id="rId1"/>
  </p:sldMasterIdLst>
  <p:notesMasterIdLst>
    <p:notesMasterId r:id="rId6"/>
  </p:notesMasterIdLst>
  <p:sldIdLst>
    <p:sldId id="256" r:id="rId2"/>
    <p:sldId id="260" r:id="rId3"/>
    <p:sldId id="259" r:id="rId4"/>
    <p:sldId id="262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60269"/>
  </p:normalViewPr>
  <p:slideViewPr>
    <p:cSldViewPr snapToGrid="0">
      <p:cViewPr varScale="1">
        <p:scale>
          <a:sx n="58" d="100"/>
          <a:sy n="58" d="100"/>
        </p:scale>
        <p:origin x="2656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B8D74E4-8D4D-CE47-8F67-06F85DA163DC}" type="datetimeFigureOut">
              <a:rPr lang="en-US" smtClean="0"/>
              <a:t>3/27/25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264C7BA-FBC6-604A-972C-09EC92553F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74676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Current/bubbling up</a:t>
            </a:r>
          </a:p>
          <a:p>
            <a:r>
              <a:rPr lang="en-US" dirty="0"/>
              <a:t>Overflow</a:t>
            </a:r>
          </a:p>
          <a:p>
            <a:endParaRPr lang="en-US" dirty="0"/>
          </a:p>
          <a:p>
            <a:r>
              <a:rPr lang="en-US" dirty="0"/>
              <a:t>What is joy/what is it not</a:t>
            </a:r>
          </a:p>
          <a:p>
            <a:r>
              <a:rPr lang="en-US" dirty="0"/>
              <a:t>lasting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264C7BA-FBC6-604A-972C-09EC92553F7E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05854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Hope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Vine, direct access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264C7BA-FBC6-604A-972C-09EC92553F7E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14146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“He has come to make us more human, not less. He has come to give us freedom and joy, not slavery and a semi-human stupor” (Tom Wright, John for Everyone)</a:t>
            </a:r>
          </a:p>
          <a:p>
            <a:endParaRPr lang="en-US" dirty="0"/>
          </a:p>
          <a:p>
            <a:r>
              <a:rPr lang="en-US" dirty="0"/>
              <a:t>Vine – direct access to the joy and sorrow of Christ</a:t>
            </a:r>
          </a:p>
          <a:p>
            <a:r>
              <a:rPr lang="en-US" dirty="0"/>
              <a:t>For the joy set before him, he endured the cross (</a:t>
            </a:r>
            <a:r>
              <a:rPr lang="en-US" dirty="0" err="1"/>
              <a:t>Hebs</a:t>
            </a:r>
            <a:r>
              <a:rPr lang="en-US" dirty="0"/>
              <a:t> 12:1-3)</a:t>
            </a:r>
          </a:p>
          <a:p>
            <a:r>
              <a:rPr lang="en-US" dirty="0"/>
              <a:t>Content with little/ much Phil 4:11-12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264C7BA-FBC6-604A-972C-09EC92553F7E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931021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Wonder” notice, curious, thankful</a:t>
            </a:r>
          </a:p>
          <a:p>
            <a:r>
              <a:rPr lang="en-US" dirty="0"/>
              <a:t>Trust: rest relax, be attached, lay down heavy burdens</a:t>
            </a:r>
          </a:p>
          <a:p>
            <a:r>
              <a:rPr lang="en-US" dirty="0"/>
              <a:t>Play: creative, exploring, with others, silly, hold things lightly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‘For we have sinned and grown old and our Father in younger than we are’ GK Chesterton Orthodoxy</a:t>
            </a:r>
          </a:p>
          <a:p>
            <a:endParaRPr lang="en-US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Obedience – pray, persist, counter cultural, ”teach me the right way to live” this is submission to a God of love not to rules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Past/present/future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Can’t do half heartedly, </a:t>
            </a:r>
            <a:r>
              <a:rPr lang="en-US" dirty="0" err="1"/>
              <a:t>en</a:t>
            </a:r>
            <a:r>
              <a:rPr lang="en-US" dirty="0"/>
              <a:t> joy, re </a:t>
            </a:r>
            <a:r>
              <a:rPr lang="en-US" dirty="0" err="1"/>
              <a:t>joice</a:t>
            </a:r>
            <a:r>
              <a:rPr lang="en-US" dirty="0"/>
              <a:t> de light– whole body experience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264C7BA-FBC6-604A-972C-09EC92553F7E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36001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: Shape 6">
            <a:extLst>
              <a:ext uri="{FF2B5EF4-FFF2-40B4-BE49-F238E27FC236}">
                <a16:creationId xmlns:a16="http://schemas.microsoft.com/office/drawing/2014/main" id="{EA67E988-5919-57BB-C7DE-D3EAD38A30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17870" y="6209925"/>
            <a:ext cx="11155680" cy="45719"/>
          </a:xfrm>
          <a:custGeom>
            <a:avLst/>
            <a:gdLst>
              <a:gd name="connsiteX0" fmla="*/ 0 w 8715708"/>
              <a:gd name="connsiteY0" fmla="*/ 0 h 45719"/>
              <a:gd name="connsiteX1" fmla="*/ 3694525 w 8715708"/>
              <a:gd name="connsiteY1" fmla="*/ 0 h 45719"/>
              <a:gd name="connsiteX2" fmla="*/ 5021183 w 8715708"/>
              <a:gd name="connsiteY2" fmla="*/ 0 h 45719"/>
              <a:gd name="connsiteX3" fmla="*/ 8715708 w 8715708"/>
              <a:gd name="connsiteY3" fmla="*/ 0 h 45719"/>
              <a:gd name="connsiteX4" fmla="*/ 8715708 w 8715708"/>
              <a:gd name="connsiteY4" fmla="*/ 45719 h 45719"/>
              <a:gd name="connsiteX5" fmla="*/ 5021183 w 8715708"/>
              <a:gd name="connsiteY5" fmla="*/ 45719 h 45719"/>
              <a:gd name="connsiteX6" fmla="*/ 3694525 w 8715708"/>
              <a:gd name="connsiteY6" fmla="*/ 45719 h 45719"/>
              <a:gd name="connsiteX7" fmla="*/ 0 w 8715708"/>
              <a:gd name="connsiteY7" fmla="*/ 45719 h 457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8715708" h="45719">
                <a:moveTo>
                  <a:pt x="0" y="0"/>
                </a:moveTo>
                <a:lnTo>
                  <a:pt x="3694525" y="0"/>
                </a:lnTo>
                <a:lnTo>
                  <a:pt x="5021183" y="0"/>
                </a:lnTo>
                <a:lnTo>
                  <a:pt x="8715708" y="0"/>
                </a:lnTo>
                <a:lnTo>
                  <a:pt x="8715708" y="45719"/>
                </a:lnTo>
                <a:lnTo>
                  <a:pt x="5021183" y="45719"/>
                </a:lnTo>
                <a:lnTo>
                  <a:pt x="3694525" y="45719"/>
                </a:lnTo>
                <a:lnTo>
                  <a:pt x="0" y="45719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B2327B2-BA4B-2C04-0751-5CB63D4AA4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21208" y="978408"/>
            <a:ext cx="11155680" cy="3429000"/>
          </a:xfrm>
        </p:spPr>
        <p:txBody>
          <a:bodyPr anchor="t">
            <a:normAutofit/>
          </a:bodyPr>
          <a:lstStyle>
            <a:lvl1pPr algn="l">
              <a:defRPr sz="7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7201176-DC7A-4C3D-3D8F-352526DA7B5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21208" y="4480560"/>
            <a:ext cx="7104888" cy="1399032"/>
          </a:xfrm>
        </p:spPr>
        <p:txBody>
          <a:bodyPr anchor="b">
            <a:normAutofit/>
          </a:bodyPr>
          <a:lstStyle>
            <a:lvl1pPr marL="0" indent="0" algn="l">
              <a:buNone/>
              <a:defRPr sz="2200" i="1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7DC221-9A2E-7459-102F-C3CFB27CC3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50CD-E178-4744-9B35-B2F624D6C5E9}" type="datetimeFigureOut">
              <a:rPr lang="en-US" smtClean="0"/>
              <a:t>3/27/25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020671-6F7D-3A03-EEC1-661A87F96F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453D3A-E0F9-8386-2A6C-96671FBB15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63417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C36771-E72D-FAD8-771E-3E196DD2E1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B5BB827-257D-60D9-792F-E6959004297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CE5D2E7-C856-F78A-E88C-375474982A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50CD-E178-4744-9B35-B2F624D6C5E9}" type="datetimeFigureOut">
              <a:rPr lang="en-US" smtClean="0"/>
              <a:t>3/27/25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DAB289-9591-51C9-9E3C-B6F2ACC6A6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FE037C-790D-7442-8E43-D2740B3952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46606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2635151-A38B-3766-6A32-FF1DF7687D9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659368" y="978408"/>
            <a:ext cx="2551176" cy="5367528"/>
          </a:xfrm>
        </p:spPr>
        <p:txBody>
          <a:bodyPr vert="eaVer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3D132D1-640C-FB9A-AD6F-D845738349F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521208" y="978408"/>
            <a:ext cx="8010144" cy="5367528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955F80A-4BA7-8ED8-9A62-B921942726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50CD-E178-4744-9B35-B2F624D6C5E9}" type="datetimeFigureOut">
              <a:rPr lang="en-US" smtClean="0"/>
              <a:t>3/27/25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5E38113-D55A-A1A0-D1FE-53C95860FB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8919DDB-F89D-4B2D-21A2-82AF1D1023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62572D8-D485-1DB1-34B1-C35C61C89940}"/>
              </a:ext>
            </a:extLst>
          </p:cNvPr>
          <p:cNvSpPr/>
          <p:nvPr/>
        </p:nvSpPr>
        <p:spPr>
          <a:xfrm rot="5400000">
            <a:off x="8936623" y="3585018"/>
            <a:ext cx="5325734" cy="14927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06029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A26D03-149A-DAB3-4B2A-E9B74F2E25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C1E73D-41A7-9934-0990-9208B95232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BB2A3F-E719-673C-5D56-F663712D0E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50CD-E178-4744-9B35-B2F624D6C5E9}" type="datetimeFigureOut">
              <a:rPr lang="en-US" smtClean="0"/>
              <a:t>3/27/25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AE594A-52F5-D85E-343C-ADFEE3C72E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07D5C9C-B2E2-FC26-E459-9E880EF975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03700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29D51F-B2D5-2804-4F7C-C99850FBD0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1208" y="978408"/>
            <a:ext cx="5020056" cy="4288536"/>
          </a:xfrm>
        </p:spPr>
        <p:txBody>
          <a:bodyPr anchor="t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5FE5516-03B6-C488-EB4A-68AE681EDF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21208" y="5266944"/>
            <a:ext cx="5020056" cy="1088136"/>
          </a:xfrm>
        </p:spPr>
        <p:txBody>
          <a:bodyPr anchor="b">
            <a:normAutofit/>
          </a:bodyPr>
          <a:lstStyle>
            <a:lvl1pPr marL="0" indent="0">
              <a:buNone/>
              <a:defRPr sz="2200" i="1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ECB4D7-49A7-D050-70B9-11A1E2D445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50CD-E178-4744-9B35-B2F624D6C5E9}" type="datetimeFigureOut">
              <a:rPr lang="en-US" smtClean="0"/>
              <a:t>3/27/25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9A913F-AD00-C1EE-B01A-8590671C01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14FC386-B2AF-6FAD-D053-E22D48CD72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E1E1B67-3BFF-F04B-52F4-7E724FB3B24D}"/>
              </a:ext>
            </a:extLst>
          </p:cNvPr>
          <p:cNvSpPr/>
          <p:nvPr/>
        </p:nvSpPr>
        <p:spPr>
          <a:xfrm>
            <a:off x="517870" y="508090"/>
            <a:ext cx="5021183" cy="14927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68407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CE3B21-CF4D-1B01-0F4E-D32C1B218B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B39FF2-6858-B514-B695-58442557D0C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21208" y="2578608"/>
            <a:ext cx="5166360" cy="376732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FA30130-974D-B91D-5B93-EC52AABDB5B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519672" y="2578608"/>
            <a:ext cx="5166360" cy="376732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15BED99-6FD7-9C6B-1152-A6E42715BB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50CD-E178-4744-9B35-B2F624D6C5E9}" type="datetimeFigureOut">
              <a:rPr lang="en-US" smtClean="0"/>
              <a:t>3/27/25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A253AAC-5967-2565-A715-82D3505ABF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4B51313-69FB-E016-3CC1-62CA476ED2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80205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B3DF9D-B849-CE37-97E4-AD37F88067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1208" y="978408"/>
            <a:ext cx="11164824" cy="1216152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9D4C626-4008-960A-E601-6AA9F4BB8D8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21208" y="2340864"/>
            <a:ext cx="5166360" cy="658368"/>
          </a:xfrm>
        </p:spPr>
        <p:txBody>
          <a:bodyPr anchor="b">
            <a:normAutofit/>
          </a:bodyPr>
          <a:lstStyle>
            <a:lvl1pPr marL="0" indent="0">
              <a:buNone/>
              <a:defRPr sz="2200" b="0" i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06E8D6C-AC07-ED6B-2EA8-9C40A5AEA74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21208" y="3035808"/>
            <a:ext cx="5166360" cy="33101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C52617E-C6D9-246B-E7B7-8159DF17C0A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519672" y="2340864"/>
            <a:ext cx="5166360" cy="658368"/>
          </a:xfrm>
        </p:spPr>
        <p:txBody>
          <a:bodyPr anchor="b">
            <a:normAutofit/>
          </a:bodyPr>
          <a:lstStyle>
            <a:lvl1pPr marL="0" indent="0">
              <a:buNone/>
              <a:defRPr sz="2200" b="0" i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DBC2094-7EBC-02C5-5AB5-233E63080A9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519672" y="3035808"/>
            <a:ext cx="5166360" cy="33101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3010BD2-59B4-FD2E-3C5E-C83AE60039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50CD-E178-4744-9B35-B2F624D6C5E9}" type="datetimeFigureOut">
              <a:rPr lang="en-US" smtClean="0"/>
              <a:t>3/27/25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72B35C4-A654-7759-BDA0-94D9D1A216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55F4347-2EC0-CA6E-2637-8048456D7E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19799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34716D-52F2-C7FB-83B1-2DA1AD375E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6F4A371-AC27-6A28-32E6-74A28371BF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50CD-E178-4744-9B35-B2F624D6C5E9}" type="datetimeFigureOut">
              <a:rPr lang="en-US" smtClean="0"/>
              <a:t>3/27/25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155941A-A24E-885D-E894-0326F4C400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9D5E5B4-971F-FF6A-1B07-A5C8537055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95058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99F431F-E6DC-4137-3092-A30A0A3628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50CD-E178-4744-9B35-B2F624D6C5E9}" type="datetimeFigureOut">
              <a:rPr lang="en-US" smtClean="0"/>
              <a:t>3/27/25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6AC814B-67B4-C70F-FA51-6205D5E2CB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1EAA9C9-D895-DD20-1089-EA75EA4289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89191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B50562-884C-9053-70C1-3B72A0B45E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1208" y="978408"/>
            <a:ext cx="5020056" cy="2459736"/>
          </a:xfrm>
        </p:spPr>
        <p:txBody>
          <a:bodyPr anchor="t">
            <a:noAutofit/>
          </a:bodyPr>
          <a:lstStyle>
            <a:lvl1pPr>
              <a:defRPr sz="4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18F509-68F0-39D5-1A8B-CE246715AE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19672" y="987424"/>
            <a:ext cx="5166360" cy="5358384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158E37C-27CE-3A84-FC74-BDCCD8A9A3E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21208" y="3575304"/>
            <a:ext cx="5020056" cy="2770632"/>
          </a:xfrm>
        </p:spPr>
        <p:txBody>
          <a:bodyPr>
            <a:normAutofit/>
          </a:bodyPr>
          <a:lstStyle>
            <a:lvl1pPr marL="0" indent="0">
              <a:buNone/>
              <a:defRPr sz="2200" i="1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2A95F79-E23E-11D2-40BF-66ED340195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50CD-E178-4744-9B35-B2F624D6C5E9}" type="datetimeFigureOut">
              <a:rPr lang="en-US" smtClean="0"/>
              <a:t>3/27/25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457F7FC-06F3-3D89-5D1A-4EC4B1D735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554ACD5-6E0B-5713-DC9A-41E9D62AB1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56496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5B2D45-7CDB-D38C-2AAE-273F797674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1208" y="978408"/>
            <a:ext cx="5020056" cy="2459736"/>
          </a:xfrm>
        </p:spPr>
        <p:txBody>
          <a:bodyPr anchor="t">
            <a:noAutofit/>
          </a:bodyPr>
          <a:lstStyle>
            <a:lvl1pPr>
              <a:defRPr sz="4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CBF0855-1744-56E4-B115-3A3C5EA7834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519672" y="987424"/>
            <a:ext cx="5166360" cy="5358384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85E8A1D-28AE-4A19-BD96-401D4822A53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21208" y="3575304"/>
            <a:ext cx="5020056" cy="2770632"/>
          </a:xfrm>
        </p:spPr>
        <p:txBody>
          <a:bodyPr>
            <a:normAutofit/>
          </a:bodyPr>
          <a:lstStyle>
            <a:lvl1pPr marL="0" indent="0">
              <a:buNone/>
              <a:defRPr sz="2200" i="1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7327DDB-CE95-4C89-DFC5-7DDBFC24E8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50CD-E178-4744-9B35-B2F624D6C5E9}" type="datetimeFigureOut">
              <a:rPr lang="en-US" smtClean="0"/>
              <a:t>3/27/25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522C835-F3B5-943C-FFC4-D5BA9666AF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8709891-6E3C-ADED-01DD-15FCED37AF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65431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31A28D7-6581-4956-AAE3-9104804DF5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1208" y="978408"/>
            <a:ext cx="11155680" cy="146304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3CFCCA4-57A4-08A1-FC45-D2BBA66FABF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21208" y="2578608"/>
            <a:ext cx="11155680" cy="37673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0FAA0F4-2442-8D45-3C3D-1B8F55C8683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521208" y="641908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fld id="{E80C50CD-E178-4744-9B35-B2F624D6C5E9}" type="datetimeFigureOut">
              <a:rPr lang="en-US" smtClean="0"/>
              <a:pPr/>
              <a:t>3/27/25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E03785E-FB42-1D54-92AC-D0A61A8FABD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21208" y="100584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CC9CF34-1274-DB45-4809-90E5D244A9A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457432" y="6419088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148CC95F-0247-41B6-91CF-DC97C76A708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Freeform: Shape 6">
            <a:extLst>
              <a:ext uri="{FF2B5EF4-FFF2-40B4-BE49-F238E27FC236}">
                <a16:creationId xmlns:a16="http://schemas.microsoft.com/office/drawing/2014/main" id="{774A975B-A886-5202-0489-6965514A0D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17869" y="508090"/>
            <a:ext cx="11153214" cy="149279"/>
          </a:xfrm>
          <a:custGeom>
            <a:avLst/>
            <a:gdLst>
              <a:gd name="connsiteX0" fmla="*/ 0 w 8085002"/>
              <a:gd name="connsiteY0" fmla="*/ 0 h 149279"/>
              <a:gd name="connsiteX1" fmla="*/ 8085002 w 8085002"/>
              <a:gd name="connsiteY1" fmla="*/ 0 h 149279"/>
              <a:gd name="connsiteX2" fmla="*/ 8085002 w 8085002"/>
              <a:gd name="connsiteY2" fmla="*/ 149279 h 149279"/>
              <a:gd name="connsiteX3" fmla="*/ 0 w 8085002"/>
              <a:gd name="connsiteY3" fmla="*/ 149279 h 1492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085002" h="149279">
                <a:moveTo>
                  <a:pt x="0" y="0"/>
                </a:moveTo>
                <a:lnTo>
                  <a:pt x="8085002" y="0"/>
                </a:lnTo>
                <a:lnTo>
                  <a:pt x="8085002" y="149279"/>
                </a:lnTo>
                <a:lnTo>
                  <a:pt x="0" y="149279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50748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0" r:id="rId1"/>
    <p:sldLayoutId id="2147483701" r:id="rId2"/>
    <p:sldLayoutId id="2147483702" r:id="rId3"/>
    <p:sldLayoutId id="2147483703" r:id="rId4"/>
    <p:sldLayoutId id="2147483704" r:id="rId5"/>
    <p:sldLayoutId id="2147483710" r:id="rId6"/>
    <p:sldLayoutId id="2147483705" r:id="rId7"/>
    <p:sldLayoutId id="2147483706" r:id="rId8"/>
    <p:sldLayoutId id="2147483707" r:id="rId9"/>
    <p:sldLayoutId id="2147483709" r:id="rId10"/>
    <p:sldLayoutId id="2147483708" r:id="rId11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6" name="Rectangle 25">
            <a:extLst>
              <a:ext uri="{FF2B5EF4-FFF2-40B4-BE49-F238E27FC236}">
                <a16:creationId xmlns:a16="http://schemas.microsoft.com/office/drawing/2014/main" id="{8BEC44CD-E290-4D60-A056-5BA05B182A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2"/>
            <a:ext cx="12192000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4" name="Picture 3" descr="A splash of colours on a white surface">
            <a:extLst>
              <a:ext uri="{FF2B5EF4-FFF2-40B4-BE49-F238E27FC236}">
                <a16:creationId xmlns:a16="http://schemas.microsoft.com/office/drawing/2014/main" id="{33530791-0EE4-876F-AF98-008B109813BE}"/>
              </a:ext>
            </a:extLst>
          </p:cNvPr>
          <p:cNvPicPr>
            <a:picLocks noChangeAspect="1"/>
          </p:cNvPicPr>
          <p:nvPr/>
        </p:nvPicPr>
        <p:blipFill>
          <a:blip r:embed="rId3">
            <a:alphaModFix amt="40000"/>
          </a:blip>
          <a:srcRect t="2508" b="22492"/>
          <a:stretch/>
        </p:blipFill>
        <p:spPr>
          <a:xfrm>
            <a:off x="0" y="10"/>
            <a:ext cx="12191979" cy="685799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68B1108E-AE79-721D-1E95-F6A9BD5A939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17870" y="978408"/>
            <a:ext cx="5021182" cy="2450592"/>
          </a:xfrm>
        </p:spPr>
        <p:txBody>
          <a:bodyPr anchor="t">
            <a:normAutofit/>
          </a:bodyPr>
          <a:lstStyle/>
          <a:p>
            <a:r>
              <a:rPr lang="en-US" sz="6000">
                <a:solidFill>
                  <a:srgbClr val="FFFFFF"/>
                </a:solidFill>
              </a:rPr>
              <a:t>JOY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0870813-6C21-2693-B2E5-075759CB1A5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652366" y="4017818"/>
            <a:ext cx="5040785" cy="1828799"/>
          </a:xfrm>
        </p:spPr>
        <p:txBody>
          <a:bodyPr anchor="b">
            <a:normAutofit/>
          </a:bodyPr>
          <a:lstStyle/>
          <a:p>
            <a:r>
              <a:rPr lang="en-US" sz="2400" dirty="0">
                <a:solidFill>
                  <a:srgbClr val="FFFFFF"/>
                </a:solidFill>
              </a:rPr>
              <a:t>Rooted in the hope of restored relationship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B2C335F7-F61C-4EB4-80F2-4B1438FE66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7870" y="508090"/>
            <a:ext cx="5021183" cy="149279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F1189494-2B67-46D2-93D6-A122A09BF6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62168" y="6209925"/>
            <a:ext cx="5021183" cy="45719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523766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1F89B3-0C2D-A3A0-7998-EF0D361446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Joy &amp; Connection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4BD60E-31DE-49ED-788C-A1B25B10E9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“I have told you these things so that you will be filled with my joy. Yes your joy will overflow” </a:t>
            </a:r>
            <a:r>
              <a:rPr lang="en-US" dirty="0"/>
              <a:t>John 15:11</a:t>
            </a:r>
          </a:p>
          <a:p>
            <a:pPr marL="0" indent="0">
              <a:buNone/>
            </a:pPr>
            <a:r>
              <a:rPr lang="en-US" b="1" dirty="0"/>
              <a:t>“Until now you have not asked for anything in my name. Ask and you will receive, and your joy will be complete” </a:t>
            </a:r>
            <a:r>
              <a:rPr lang="en-US" dirty="0"/>
              <a:t>John 16:24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“These things”? Vine/branches, remain in me – how deep is my connection? Is there anything that gets in the way?</a:t>
            </a:r>
          </a:p>
          <a:p>
            <a:r>
              <a:rPr lang="en-US" dirty="0"/>
              <a:t>“Ask”? Used twice that is hearing from God with understanding (ask – </a:t>
            </a:r>
            <a:r>
              <a:rPr lang="en-US" dirty="0" err="1"/>
              <a:t>evotao</a:t>
            </a:r>
            <a:r>
              <a:rPr lang="en-US" dirty="0"/>
              <a:t>) and being able to share in his work (ask – </a:t>
            </a:r>
            <a:r>
              <a:rPr lang="en-US" dirty="0" err="1"/>
              <a:t>aiteo</a:t>
            </a:r>
            <a:r>
              <a:rPr lang="en-US" dirty="0"/>
              <a:t>) Where is the source of my hope? – in connection with Jesus or something else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37742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A7C344-9BA2-0AC6-B64A-075F5143A9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Joy &amp; God himself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76C79D-A9CA-8CE1-3E82-D7C9073CB5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/>
              <a:t>“Strength and joy are his dwelling place” </a:t>
            </a:r>
            <a:r>
              <a:rPr lang="en-US" dirty="0"/>
              <a:t>1 Chronicles 16:27</a:t>
            </a:r>
          </a:p>
          <a:p>
            <a:pPr marL="0" indent="0">
              <a:buNone/>
            </a:pPr>
            <a:r>
              <a:rPr lang="en-US" b="1" dirty="0"/>
              <a:t>“He will take great delight in you;… (he) will rejoice over you with singing”</a:t>
            </a:r>
            <a:r>
              <a:rPr lang="en-US" dirty="0"/>
              <a:t> Zephaniah 3:17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What kind of expression does Father have when he looks at you?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What about grief, sorrow &amp; suffering?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33075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CB5EA5-9671-6AF8-A0A3-C7B1507A72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Practicing Joy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377E81-4F9D-B1DC-DCB1-281CB5324C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/>
              <a:t>Choose wonder, trust and play</a:t>
            </a:r>
          </a:p>
          <a:p>
            <a:r>
              <a:rPr lang="en-US" dirty="0"/>
              <a:t>Disruptive obedience?</a:t>
            </a:r>
          </a:p>
          <a:p>
            <a:r>
              <a:rPr lang="en-US" dirty="0"/>
              <a:t>Stay present</a:t>
            </a:r>
          </a:p>
          <a:p>
            <a:r>
              <a:rPr lang="en-US" dirty="0"/>
              <a:t>Whole body experience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6346411"/>
      </p:ext>
    </p:extLst>
  </p:cSld>
  <p:clrMapOvr>
    <a:masterClrMapping/>
  </p:clrMapOvr>
</p:sld>
</file>

<file path=ppt/theme/theme1.xml><?xml version="1.0" encoding="utf-8"?>
<a:theme xmlns:a="http://schemas.openxmlformats.org/drawingml/2006/main" name="GestaltVTI">
  <a:themeElements>
    <a:clrScheme name="Gestalt">
      <a:dk1>
        <a:srgbClr val="000000"/>
      </a:dk1>
      <a:lt1>
        <a:sysClr val="window" lastClr="FFFFFF"/>
      </a:lt1>
      <a:dk2>
        <a:srgbClr val="262626"/>
      </a:dk2>
      <a:lt2>
        <a:srgbClr val="F7F7F7"/>
      </a:lt2>
      <a:accent1>
        <a:srgbClr val="EBA000"/>
      </a:accent1>
      <a:accent2>
        <a:srgbClr val="00BAC8"/>
      </a:accent2>
      <a:accent3>
        <a:srgbClr val="E64823"/>
      </a:accent3>
      <a:accent4>
        <a:srgbClr val="4D5AFF"/>
      </a:accent4>
      <a:accent5>
        <a:srgbClr val="FE5D21"/>
      </a:accent5>
      <a:accent6>
        <a:srgbClr val="00C777"/>
      </a:accent6>
      <a:hlink>
        <a:srgbClr val="2998E3"/>
      </a:hlink>
      <a:folHlink>
        <a:srgbClr val="939393"/>
      </a:folHlink>
    </a:clrScheme>
    <a:fontScheme name="Gestalt">
      <a:majorFont>
        <a:latin typeface="Bierstadt"/>
        <a:ea typeface=""/>
        <a:cs typeface=""/>
      </a:majorFont>
      <a:minorFont>
        <a:latin typeface="Bierstad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GestaltVTI" id="{4F87C71D-53D1-4B71-BF97-FD0EA4B25665}" vid="{A110AFC4-8D8A-4C02-8885-7BA370B379B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90</TotalTime>
  <Words>408</Words>
  <Application>Microsoft Macintosh PowerPoint</Application>
  <PresentationFormat>Widescreen</PresentationFormat>
  <Paragraphs>49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Aptos</vt:lpstr>
      <vt:lpstr>Arial</vt:lpstr>
      <vt:lpstr>Bierstadt</vt:lpstr>
      <vt:lpstr>GestaltVTI</vt:lpstr>
      <vt:lpstr>JOY</vt:lpstr>
      <vt:lpstr>Joy &amp; Connection</vt:lpstr>
      <vt:lpstr>Joy &amp; God himself</vt:lpstr>
      <vt:lpstr>Practicing Joy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JOY</dc:title>
  <dc:creator>Susie Oliver</dc:creator>
  <cp:lastModifiedBy>Susie Oliver</cp:lastModifiedBy>
  <cp:revision>1</cp:revision>
  <cp:lastPrinted>2025-03-27T15:43:19Z</cp:lastPrinted>
  <dcterms:created xsi:type="dcterms:W3CDTF">2025-03-27T14:23:44Z</dcterms:created>
  <dcterms:modified xsi:type="dcterms:W3CDTF">2025-03-27T15:53:47Z</dcterms:modified>
</cp:coreProperties>
</file>