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5" r:id="rId5"/>
    <p:sldId id="261" r:id="rId6"/>
    <p:sldId id="266" r:id="rId7"/>
    <p:sldId id="260" r:id="rId8"/>
    <p:sldId id="263" r:id="rId9"/>
    <p:sldId id="267" r:id="rId10"/>
    <p:sldId id="262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722"/>
  </p:normalViewPr>
  <p:slideViewPr>
    <p:cSldViewPr snapToGrid="0">
      <p:cViewPr varScale="1">
        <p:scale>
          <a:sx n="115" d="100"/>
          <a:sy n="115" d="100"/>
        </p:scale>
        <p:origin x="576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AE528-172E-FBCC-C7F8-1C47B1A65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72EF57-7F38-B563-4CA5-44AAD86A4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BF516-F412-D5DE-2168-8BB8CECA6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6253-6A2C-7245-AA93-9C61BE42192E}" type="datetimeFigureOut">
              <a:rPr lang="en-US" smtClean="0"/>
              <a:t>9/2/24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CDB23-E136-F6A3-0ADD-E4A9DFD3A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56E01-428E-8BEA-1B10-7A520104C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7F51-B12E-0E45-90C9-EF412D3AC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88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AA97-04D5-4DCC-2830-D9E73B758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DC45D9-E62C-D821-DEDC-D5189F3E5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D45C7-6252-5DB0-4223-78A13B191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6253-6A2C-7245-AA93-9C61BE42192E}" type="datetimeFigureOut">
              <a:rPr lang="en-US" smtClean="0"/>
              <a:t>9/2/24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72668-B46B-4E85-609C-663CDD4C2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26DDF-400A-1EED-721B-BA436930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7F51-B12E-0E45-90C9-EF412D3AC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99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4DB3D7-C707-ADF4-659F-D43C563EDF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98B2D1-FFE9-A6D6-449F-93D8707CA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A317E-B78F-C6B0-25AE-21C0CE16F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6253-6A2C-7245-AA93-9C61BE42192E}" type="datetimeFigureOut">
              <a:rPr lang="en-US" smtClean="0"/>
              <a:t>9/2/24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86B5A-7189-7653-7CE4-44459D9F4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05A57-AB2F-5D53-5419-0A9927579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7F51-B12E-0E45-90C9-EF412D3AC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5A4A8-F952-5712-62CE-3EA47C456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770DA-EF66-64B2-A0AD-BECA5295F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E661B-F8DA-CC74-4B27-1B0F3A1CB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6253-6A2C-7245-AA93-9C61BE42192E}" type="datetimeFigureOut">
              <a:rPr lang="en-US" smtClean="0"/>
              <a:t>9/2/24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35D14-2ABA-6F2F-06BF-E4FEEC974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DD9CC-D9CC-08CE-F906-A9109472C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7F51-B12E-0E45-90C9-EF412D3AC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4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376DB-A39D-CA00-F487-3E43092A4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348D9-8FBC-2385-14F4-732EB3CA3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2332B-19B8-66A6-9516-B3EF068D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6253-6A2C-7245-AA93-9C61BE42192E}" type="datetimeFigureOut">
              <a:rPr lang="en-US" smtClean="0"/>
              <a:t>9/2/24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09B01-922D-0219-39B4-87119E678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82EED-779C-A5D4-A329-96AE784FB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7F51-B12E-0E45-90C9-EF412D3AC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06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ADA71-7436-49B1-4BA7-F60F3775D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F04F0-06C9-10C0-8EF9-7CECD5BA4F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B6B53-54E1-D5FD-4B3A-41B06AD78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BD6B2-EBE3-399D-10B5-CE37FD20D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6253-6A2C-7245-AA93-9C61BE42192E}" type="datetimeFigureOut">
              <a:rPr lang="en-US" smtClean="0"/>
              <a:t>9/2/24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1836B6-123D-864A-F40B-35DA203A1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6FA4C-780B-8F89-40E0-8F6E8F333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7F51-B12E-0E45-90C9-EF412D3AC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89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25DD7-2131-F4EE-1B0F-BA40A4C9F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E9656-E977-BB57-5026-E094874FA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B33A5-871D-47CE-5F14-CE39A2874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4F2FC0-F449-E005-19EA-417166D93B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17F3BB-1D22-5036-3BF0-83C7107F2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09302D-F2EB-241C-0FF8-B88FBAEC5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6253-6A2C-7245-AA93-9C61BE42192E}" type="datetimeFigureOut">
              <a:rPr lang="en-US" smtClean="0"/>
              <a:t>9/2/24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A4DC6C-3DF0-1DE9-1846-FED6E04A0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F96C75-5F2D-14C8-785A-E682BE87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7F51-B12E-0E45-90C9-EF412D3AC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2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7AC62-3089-72FE-5110-C8B31BD7C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DCDC44-230E-E6F3-706C-1B7460C72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6253-6A2C-7245-AA93-9C61BE42192E}" type="datetimeFigureOut">
              <a:rPr lang="en-US" smtClean="0"/>
              <a:t>9/2/24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AFE8B9-C097-664B-3C9B-1FEEEFDDE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A903E5-3032-89B6-C2C6-B4C78D659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7F51-B12E-0E45-90C9-EF412D3AC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5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5BCB7A-B3C9-9B3D-7CB2-85167AB73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6253-6A2C-7245-AA93-9C61BE42192E}" type="datetimeFigureOut">
              <a:rPr lang="en-US" smtClean="0"/>
              <a:t>9/2/24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CF7434-5EEA-3169-5958-B85548887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60C95-3E0C-6D17-1400-B624E8D16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7F51-B12E-0E45-90C9-EF412D3AC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9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32634-C814-0067-F151-85EE3F764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A3E00-D195-B6C4-6B5C-2B60FBA0F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D49A8-7DB9-9EE0-073F-20DF56187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45662D-A622-06B6-484D-D5101E17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6253-6A2C-7245-AA93-9C61BE42192E}" type="datetimeFigureOut">
              <a:rPr lang="en-US" smtClean="0"/>
              <a:t>9/2/24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CBFBF-660A-E6BB-8210-106567A30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ABB296-2F8A-3EA3-C79F-828FD7538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7F51-B12E-0E45-90C9-EF412D3AC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5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160C5-6065-D716-4E3B-C53A88495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5071C1-20B6-7A9E-3B7F-78EBFF7EE2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5FBF7-EFB4-45E4-2CB8-2EAF42A61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AC2BE3-9C31-4634-CCF9-DF9DA01B4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6253-6A2C-7245-AA93-9C61BE42192E}" type="datetimeFigureOut">
              <a:rPr lang="en-US" smtClean="0"/>
              <a:t>9/2/24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A3779-5534-B475-DC0B-0B1579E25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AC8FC-6818-1B02-41E1-28FB13831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7F51-B12E-0E45-90C9-EF412D3AC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43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Why was the Roman army so powerful? - History Skills">
            <a:extLst>
              <a:ext uri="{FF2B5EF4-FFF2-40B4-BE49-F238E27FC236}">
                <a16:creationId xmlns:a16="http://schemas.microsoft.com/office/drawing/2014/main" id="{F7591DA6-8F37-DC06-B538-017CE8E2F70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9" t="175" r="5926" b="18268"/>
          <a:stretch/>
        </p:blipFill>
        <p:spPr bwMode="auto">
          <a:xfrm>
            <a:off x="-17458" y="0"/>
            <a:ext cx="122094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840D2E-5552-918D-2A9B-2715D1632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AC6D5-E79E-3DFA-43E0-C42632F82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5BC62-906B-5F8F-4832-C757EA1E2B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C6253-6A2C-7245-AA93-9C61BE42192E}" type="datetimeFigureOut">
              <a:rPr lang="en-US" smtClean="0"/>
              <a:t>9/2/24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D5FFC-8A70-1899-B0BF-4D94D46D69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BE7E0-6804-4DE1-C04D-F96E4E78A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77F51-B12E-0E45-90C9-EF412D3AC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hy was the Roman army so powerful? - History Skills">
            <a:extLst>
              <a:ext uri="{FF2B5EF4-FFF2-40B4-BE49-F238E27FC236}">
                <a16:creationId xmlns:a16="http://schemas.microsoft.com/office/drawing/2014/main" id="{75249CC9-7E66-E6F7-D446-25E637F8E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9" t="175" r="5926" b="18268"/>
          <a:stretch/>
        </p:blipFill>
        <p:spPr bwMode="auto">
          <a:xfrm>
            <a:off x="-17458" y="0"/>
            <a:ext cx="122094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CE8932-A3FD-1AD0-F560-9F179A1AFD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2118" y="0"/>
            <a:ext cx="6692425" cy="2025720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Perpetua Titling MT" panose="02020502060505020804" pitchFamily="18" charset="77"/>
              </a:rPr>
              <a:t>Romans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DE6F99-646F-FEA6-88F8-D6AB217E6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3200" y="2842964"/>
            <a:ext cx="7074156" cy="90384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Perpetua Titling MT" panose="02020502060505020804" pitchFamily="18" charset="77"/>
              </a:rPr>
              <a:t>Good News People</a:t>
            </a:r>
          </a:p>
        </p:txBody>
      </p:sp>
    </p:spTree>
    <p:extLst>
      <p:ext uri="{BB962C8B-B14F-4D97-AF65-F5344CB8AC3E}">
        <p14:creationId xmlns:p14="http://schemas.microsoft.com/office/powerpoint/2010/main" val="248208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 POINTS' Childrens Church EASTER Gospel Teaching Series • MinistryArk">
            <a:extLst>
              <a:ext uri="{FF2B5EF4-FFF2-40B4-BE49-F238E27FC236}">
                <a16:creationId xmlns:a16="http://schemas.microsoft.com/office/drawing/2014/main" id="{9C948F43-6231-2DC9-C3DD-F840F9C80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0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153224-0862-7F71-9A81-CAEC05D7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Gospel is NOT four points!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BCCA6-8316-C2C9-0E20-052C019F1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74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9C39-4351-E4E5-BB3C-924964904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029E7-8258-4789-4EF3-3A47386E7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know the Gospel?</a:t>
            </a:r>
          </a:p>
          <a:p>
            <a:r>
              <a:rPr lang="en-US" dirty="0"/>
              <a:t>The Good News is the Kingdom of God is coming!</a:t>
            </a:r>
          </a:p>
          <a:p>
            <a:r>
              <a:rPr lang="en-US" dirty="0"/>
              <a:t>Are we ashamed of the Gospel?</a:t>
            </a:r>
          </a:p>
          <a:p>
            <a:r>
              <a:rPr lang="en-US" dirty="0"/>
              <a:t>Who can we tell the kingdom of God is coming?</a:t>
            </a:r>
          </a:p>
          <a:p>
            <a:r>
              <a:rPr lang="en-US" dirty="0"/>
              <a:t>Can we be good news to the poor </a:t>
            </a:r>
            <a:r>
              <a:rPr lang="en-US"/>
              <a:t>or the sick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62147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5D1EB-C1E3-CD8E-7F96-F21D0AA8A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hy was the Roman army so powerful? - History Skills">
            <a:extLst>
              <a:ext uri="{FF2B5EF4-FFF2-40B4-BE49-F238E27FC236}">
                <a16:creationId xmlns:a16="http://schemas.microsoft.com/office/drawing/2014/main" id="{1E89C136-6AD5-E171-D5B1-EC6C5F4EC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9" t="175" r="5926" b="18268"/>
          <a:stretch/>
        </p:blipFill>
        <p:spPr bwMode="auto">
          <a:xfrm>
            <a:off x="-17458" y="0"/>
            <a:ext cx="122094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67FDDD-AF75-A249-8612-701035F3F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686" y="4137102"/>
            <a:ext cx="11449714" cy="202572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Perpetua Titling MT" panose="02020502060505020804" pitchFamily="18" charset="77"/>
              </a:rPr>
              <a:t>What is the Good News?</a:t>
            </a:r>
          </a:p>
        </p:txBody>
      </p:sp>
    </p:spTree>
    <p:extLst>
      <p:ext uri="{BB962C8B-B14F-4D97-AF65-F5344CB8AC3E}">
        <p14:creationId xmlns:p14="http://schemas.microsoft.com/office/powerpoint/2010/main" val="133984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9F8B7-9A2E-2307-2002-4A41E4F79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books</a:t>
            </a:r>
          </a:p>
        </p:txBody>
      </p:sp>
      <p:pic>
        <p:nvPicPr>
          <p:cNvPr id="1030" name="Picture 6" descr="GOD'S STRATEGY IN HUMAN HISTORY: Volume 1 (God's Strategy in Human History:  God's Path to Victory)">
            <a:extLst>
              <a:ext uri="{FF2B5EF4-FFF2-40B4-BE49-F238E27FC236}">
                <a16:creationId xmlns:a16="http://schemas.microsoft.com/office/drawing/2014/main" id="{B3B298FE-AFAE-1A7D-510E-1F70A9CEC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928" y="1412672"/>
            <a:ext cx="3468612" cy="494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ul for Everyone: Romans Part 1 Chapters 1 - 8">
            <a:extLst>
              <a:ext uri="{FF2B5EF4-FFF2-40B4-BE49-F238E27FC236}">
                <a16:creationId xmlns:a16="http://schemas.microsoft.com/office/drawing/2014/main" id="{E980608C-6152-139B-6E1C-F4068DEAE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628" y="1446646"/>
            <a:ext cx="3468611" cy="490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510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8DE94-488A-F05A-B3B1-62ED870B9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Romans 1:1-17 The Gospel… something…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A3AFD-55E4-7270-73CE-52D760D22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rgbClr val="01103A"/>
                </a:solidFill>
                <a:latin typeface="arial" panose="020B0604020202020204" pitchFamily="34" charset="0"/>
              </a:rPr>
              <a:t>P</a:t>
            </a:r>
            <a:r>
              <a:rPr lang="en-GB" b="0" i="0" u="none" strike="noStrike" dirty="0">
                <a:solidFill>
                  <a:srgbClr val="01103A"/>
                </a:solidFill>
                <a:effectLst/>
                <a:latin typeface="arial" panose="020B0604020202020204" pitchFamily="34" charset="0"/>
              </a:rPr>
              <a:t>romised</a:t>
            </a:r>
          </a:p>
          <a:p>
            <a:pPr lvl="1"/>
            <a:r>
              <a:rPr lang="en-GB" b="0" i="0" u="none" strike="noStrike" dirty="0">
                <a:solidFill>
                  <a:srgbClr val="01103A"/>
                </a:solidFill>
                <a:effectLst/>
                <a:latin typeface="arial" panose="020B0604020202020204" pitchFamily="34" charset="0"/>
              </a:rPr>
              <a:t>Promised before through His prophets in the Holy Scriptures (1:2)</a:t>
            </a:r>
          </a:p>
          <a:p>
            <a:r>
              <a:rPr lang="en-GB" dirty="0">
                <a:solidFill>
                  <a:srgbClr val="01103A"/>
                </a:solidFill>
                <a:latin typeface="arial" panose="020B0604020202020204" pitchFamily="34" charset="0"/>
              </a:rPr>
              <a:t>About Jesus</a:t>
            </a:r>
          </a:p>
          <a:p>
            <a:pPr lvl="1"/>
            <a:r>
              <a:rPr lang="en-GB" dirty="0">
                <a:solidFill>
                  <a:srgbClr val="01103A"/>
                </a:solidFill>
                <a:latin typeface="arial" panose="020B0604020202020204" pitchFamily="34" charset="0"/>
              </a:rPr>
              <a:t>C</a:t>
            </a:r>
            <a:r>
              <a:rPr lang="en-GB" b="0" i="0" u="none" strike="noStrike" dirty="0">
                <a:solidFill>
                  <a:srgbClr val="01103A"/>
                </a:solidFill>
                <a:effectLst/>
                <a:latin typeface="arial" panose="020B0604020202020204" pitchFamily="34" charset="0"/>
              </a:rPr>
              <a:t>oncerning His Son Jesus Christ our Lord (1:3)</a:t>
            </a:r>
          </a:p>
          <a:p>
            <a:pPr lvl="1"/>
            <a:r>
              <a:rPr lang="en-GB" b="0" i="0" u="none" strike="noStrike" dirty="0">
                <a:solidFill>
                  <a:srgbClr val="01103A"/>
                </a:solidFill>
                <a:effectLst/>
                <a:latin typeface="arial" panose="020B0604020202020204" pitchFamily="34" charset="0"/>
              </a:rPr>
              <a:t>His life, death &amp; resurrection (1:3-4)</a:t>
            </a:r>
          </a:p>
          <a:p>
            <a:r>
              <a:rPr lang="en-GB" dirty="0">
                <a:solidFill>
                  <a:srgbClr val="01103A"/>
                </a:solidFill>
                <a:latin typeface="arial" panose="020B0604020202020204" pitchFamily="34" charset="0"/>
              </a:rPr>
              <a:t>For everyone</a:t>
            </a:r>
          </a:p>
          <a:p>
            <a:pPr lvl="1"/>
            <a:r>
              <a:rPr lang="en-GB" dirty="0">
                <a:solidFill>
                  <a:srgbClr val="01103A"/>
                </a:solidFill>
                <a:latin typeface="arial" panose="020B0604020202020204" pitchFamily="34" charset="0"/>
              </a:rPr>
              <a:t>For the Jew first and also for the Greek (1:16)</a:t>
            </a:r>
          </a:p>
          <a:p>
            <a:r>
              <a:rPr lang="en-GB" dirty="0">
                <a:solidFill>
                  <a:srgbClr val="01103A"/>
                </a:solidFill>
                <a:latin typeface="arial" panose="020B0604020202020204" pitchFamily="34" charset="0"/>
              </a:rPr>
              <a:t>About faith</a:t>
            </a:r>
          </a:p>
          <a:p>
            <a:pPr lvl="1"/>
            <a:r>
              <a:rPr lang="en-GB" dirty="0">
                <a:solidFill>
                  <a:srgbClr val="01103A"/>
                </a:solidFill>
                <a:latin typeface="arial" panose="020B0604020202020204" pitchFamily="34" charset="0"/>
              </a:rPr>
              <a:t>The just shall live by faith! (1:17)</a:t>
            </a:r>
          </a:p>
          <a:p>
            <a:pPr lvl="1"/>
            <a:r>
              <a:rPr lang="en-GB" dirty="0">
                <a:solidFill>
                  <a:srgbClr val="01103A"/>
                </a:solidFill>
                <a:latin typeface="arial" panose="020B0604020202020204" pitchFamily="34" charset="0"/>
              </a:rPr>
              <a:t>Quoting Habakkuk 2:4</a:t>
            </a:r>
          </a:p>
          <a:p>
            <a:pPr lvl="1"/>
            <a:r>
              <a:rPr lang="en-GB" dirty="0">
                <a:solidFill>
                  <a:srgbClr val="01103A"/>
                </a:solidFill>
                <a:latin typeface="arial" panose="020B0604020202020204" pitchFamily="34" charset="0"/>
              </a:rPr>
              <a:t>God’s encouragement when a world empire was about to overrun Israel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64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D047A-9AEE-FF44-E16B-EA5BD3949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Gospel?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7CBC3-8D50-3480-9442-892FFE720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805" y="1825624"/>
            <a:ext cx="7382107" cy="5032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It’s kingdom come! (Matt 4:23)</a:t>
            </a:r>
          </a:p>
          <a:p>
            <a:r>
              <a:rPr lang="en-US" dirty="0"/>
              <a:t>Lessons from Daniel 2 &amp; 7, Isaiah 9:7</a:t>
            </a:r>
          </a:p>
          <a:p>
            <a:pPr lvl="1"/>
            <a:r>
              <a:rPr lang="en-US" dirty="0"/>
              <a:t>Not beastly</a:t>
            </a:r>
          </a:p>
          <a:p>
            <a:pPr lvl="1"/>
            <a:r>
              <a:rPr lang="en-US" dirty="0"/>
              <a:t>Human</a:t>
            </a:r>
          </a:p>
          <a:p>
            <a:pPr lvl="1"/>
            <a:r>
              <a:rPr lang="en-US" dirty="0"/>
              <a:t>Not another empire</a:t>
            </a:r>
          </a:p>
          <a:p>
            <a:pPr lvl="1"/>
            <a:r>
              <a:rPr lang="en-US" dirty="0"/>
              <a:t>Will end all empires</a:t>
            </a:r>
          </a:p>
          <a:p>
            <a:pPr lvl="1"/>
            <a:r>
              <a:rPr lang="en-US" dirty="0"/>
              <a:t>It will grow to fill the whole world</a:t>
            </a:r>
          </a:p>
          <a:p>
            <a:pPr lvl="1"/>
            <a:r>
              <a:rPr lang="en-US" dirty="0"/>
              <a:t>Peace will grow</a:t>
            </a:r>
          </a:p>
          <a:p>
            <a:r>
              <a:rPr lang="en-US" dirty="0"/>
              <a:t>Good news for the poor &amp; sick (Matt 9:35, 11:5) </a:t>
            </a:r>
          </a:p>
          <a:p>
            <a:r>
              <a:rPr lang="en-US" dirty="0"/>
              <a:t>Bad news for the powerful &amp; rich</a:t>
            </a:r>
          </a:p>
          <a:p>
            <a:pPr lvl="1"/>
            <a:r>
              <a:rPr lang="en-US" dirty="0"/>
              <a:t>So bad news for Rome!</a:t>
            </a:r>
          </a:p>
          <a:p>
            <a:r>
              <a:rPr lang="en-US" dirty="0"/>
              <a:t>It’s a kingdom story!</a:t>
            </a:r>
          </a:p>
        </p:txBody>
      </p:sp>
      <p:pic>
        <p:nvPicPr>
          <p:cNvPr id="2050" name="Picture 2" descr="Daniel 2 – The Rock is Mightier than the Statue – The Jordan Valley">
            <a:extLst>
              <a:ext uri="{FF2B5EF4-FFF2-40B4-BE49-F238E27FC236}">
                <a16:creationId xmlns:a16="http://schemas.microsoft.com/office/drawing/2014/main" id="{58701C67-7BE9-F9FE-32D0-9F8728945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0"/>
            <a:ext cx="4210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16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75E89-3C60-1120-7726-5E1A0F88C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Competing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6C2DE-74A9-2F0B-9F72-887F0E08C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Other versions of the ‘</a:t>
            </a:r>
            <a:r>
              <a:rPr lang="en-US"/>
              <a:t>good news’</a:t>
            </a:r>
            <a:endParaRPr lang="en-US" dirty="0"/>
          </a:p>
          <a:p>
            <a:r>
              <a:rPr lang="en-US" dirty="0"/>
              <a:t>Roman</a:t>
            </a:r>
          </a:p>
          <a:p>
            <a:pPr lvl="1"/>
            <a:r>
              <a:rPr lang="en-US" dirty="0"/>
              <a:t>Emperor the son of God</a:t>
            </a:r>
          </a:p>
          <a:p>
            <a:pPr lvl="1"/>
            <a:r>
              <a:rPr lang="en-US" dirty="0"/>
              <a:t>Establishing peace</a:t>
            </a:r>
          </a:p>
          <a:p>
            <a:r>
              <a:rPr lang="en-US" dirty="0"/>
              <a:t>Jewish</a:t>
            </a:r>
          </a:p>
          <a:p>
            <a:pPr lvl="1"/>
            <a:r>
              <a:rPr lang="en-US" dirty="0"/>
              <a:t>The all-conquering Messiah</a:t>
            </a:r>
          </a:p>
          <a:p>
            <a:pPr lvl="1"/>
            <a:r>
              <a:rPr lang="en-US" dirty="0"/>
              <a:t>Establishing peace</a:t>
            </a:r>
          </a:p>
          <a:p>
            <a:r>
              <a:rPr lang="en-US" dirty="0"/>
              <a:t>Christian</a:t>
            </a:r>
          </a:p>
          <a:p>
            <a:pPr lvl="1"/>
            <a:r>
              <a:rPr lang="en-US" dirty="0"/>
              <a:t>Jesus</a:t>
            </a:r>
          </a:p>
          <a:p>
            <a:pPr lvl="1"/>
            <a:r>
              <a:rPr lang="en-US" dirty="0"/>
              <a:t>The prince of peace</a:t>
            </a:r>
          </a:p>
          <a:p>
            <a:r>
              <a:rPr lang="en-US" dirty="0"/>
              <a:t>Everyone wants peace!</a:t>
            </a:r>
          </a:p>
        </p:txBody>
      </p:sp>
      <p:pic>
        <p:nvPicPr>
          <p:cNvPr id="4098" name="Picture 2" descr="Roman Coin Son of God - Kuyperian Commentary">
            <a:extLst>
              <a:ext uri="{FF2B5EF4-FFF2-40B4-BE49-F238E27FC236}">
                <a16:creationId xmlns:a16="http://schemas.microsoft.com/office/drawing/2014/main" id="{04D7355E-0B07-01B8-A43E-CE6BEB789B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00"/>
          <a:stretch/>
        </p:blipFill>
        <p:spPr bwMode="auto">
          <a:xfrm>
            <a:off x="8660674" y="0"/>
            <a:ext cx="3531326" cy="343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oman Coin Son of God - Kuyperian Commentary">
            <a:extLst>
              <a:ext uri="{FF2B5EF4-FFF2-40B4-BE49-F238E27FC236}">
                <a16:creationId xmlns:a16="http://schemas.microsoft.com/office/drawing/2014/main" id="{96D5658B-8719-AD4D-5030-851167E33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0" t="-123" b="123"/>
          <a:stretch/>
        </p:blipFill>
        <p:spPr bwMode="auto">
          <a:xfrm>
            <a:off x="8660674" y="3424764"/>
            <a:ext cx="3531326" cy="343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665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17AEE-BDCE-F31E-AB95-FEE76454B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stories clashed in 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BB0EE-11AA-8A67-F1E0-A16E8D679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Jews expelled three times</a:t>
            </a:r>
          </a:p>
          <a:p>
            <a:pPr lvl="1"/>
            <a:r>
              <a:rPr lang="en-US" dirty="0"/>
              <a:t>139BC – for missionary efforts</a:t>
            </a:r>
          </a:p>
          <a:p>
            <a:pPr lvl="1"/>
            <a:r>
              <a:rPr lang="en-US" dirty="0"/>
              <a:t>19AD – for defrauding a noblewoman </a:t>
            </a:r>
            <a:r>
              <a:rPr lang="en-US" dirty="0" err="1"/>
              <a:t>Fulvia</a:t>
            </a:r>
            <a:r>
              <a:rPr lang="en-US" dirty="0"/>
              <a:t>, or </a:t>
            </a:r>
            <a:r>
              <a:rPr lang="en-US" dirty="0" err="1"/>
              <a:t>proselytising</a:t>
            </a:r>
            <a:endParaRPr lang="en-US" dirty="0"/>
          </a:p>
          <a:p>
            <a:pPr lvl="1"/>
            <a:r>
              <a:rPr lang="en-US" dirty="0"/>
              <a:t>c.49AD – under Claudius, proselytizing or disturbances between Jews &amp; Christians</a:t>
            </a:r>
          </a:p>
          <a:p>
            <a:r>
              <a:rPr lang="en-US" dirty="0"/>
              <a:t>Acts 18:2 –Priscilla &amp; Aquila were expelled by Claudius</a:t>
            </a:r>
          </a:p>
          <a:p>
            <a:pPr lvl="1"/>
            <a:r>
              <a:rPr lang="en-US" dirty="0"/>
              <a:t>Paul worked with them in Corinth for 18 months (Acts 18:11)</a:t>
            </a:r>
          </a:p>
          <a:p>
            <a:pPr lvl="1"/>
            <a:r>
              <a:rPr lang="en-US" dirty="0"/>
              <a:t>They were back in Rome by the time Paul writes (Romans 16:3)</a:t>
            </a:r>
          </a:p>
          <a:p>
            <a:r>
              <a:rPr lang="en-US" dirty="0"/>
              <a:t>Trouble would hinder the Gospel!</a:t>
            </a:r>
          </a:p>
          <a:p>
            <a:pPr lvl="1"/>
            <a:r>
              <a:rPr lang="en-US" dirty="0"/>
              <a:t>So Paul writes to promote peace</a:t>
            </a:r>
          </a:p>
        </p:txBody>
      </p:sp>
    </p:spTree>
    <p:extLst>
      <p:ext uri="{BB962C8B-B14F-4D97-AF65-F5344CB8AC3E}">
        <p14:creationId xmlns:p14="http://schemas.microsoft.com/office/powerpoint/2010/main" val="3459379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277EF-89BB-449A-0467-793461B2B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Paul writes Romans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73B28-83D3-47CD-58E6-A23959D53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Explain the Gospel</a:t>
            </a:r>
          </a:p>
          <a:p>
            <a:pPr lvl="1"/>
            <a:r>
              <a:rPr lang="en-US" dirty="0"/>
              <a:t>Proclaim salvation</a:t>
            </a:r>
          </a:p>
          <a:p>
            <a:pPr lvl="1"/>
            <a:r>
              <a:rPr lang="en-US" dirty="0"/>
              <a:t>Save people from sinning like Romans</a:t>
            </a:r>
          </a:p>
          <a:p>
            <a:pPr lvl="1"/>
            <a:r>
              <a:rPr lang="en-US" dirty="0"/>
              <a:t>Save people from sinning like Jews</a:t>
            </a:r>
          </a:p>
          <a:p>
            <a:r>
              <a:rPr lang="en-US" dirty="0"/>
              <a:t>Help believers be the Gospel</a:t>
            </a:r>
          </a:p>
          <a:p>
            <a:pPr lvl="1"/>
            <a:r>
              <a:rPr lang="en-US" dirty="0"/>
              <a:t>Despite Roman rule</a:t>
            </a:r>
          </a:p>
          <a:p>
            <a:pPr lvl="1"/>
            <a:r>
              <a:rPr lang="en-US" dirty="0"/>
              <a:t>Unlike the Jews</a:t>
            </a:r>
          </a:p>
          <a:p>
            <a:r>
              <a:rPr lang="en-US" dirty="0"/>
              <a:t>Promote the Gospel</a:t>
            </a:r>
          </a:p>
          <a:p>
            <a:pPr lvl="1"/>
            <a:r>
              <a:rPr lang="en-US" dirty="0"/>
              <a:t>Increase peace</a:t>
            </a:r>
          </a:p>
          <a:p>
            <a:pPr lvl="1"/>
            <a:r>
              <a:rPr lang="en-US" dirty="0"/>
              <a:t>Aid kingdom come!</a:t>
            </a:r>
          </a:p>
        </p:txBody>
      </p:sp>
    </p:spTree>
    <p:extLst>
      <p:ext uri="{BB962C8B-B14F-4D97-AF65-F5344CB8AC3E}">
        <p14:creationId xmlns:p14="http://schemas.microsoft.com/office/powerpoint/2010/main" val="3655240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AACAE-EFE2-0690-3332-BBBF3D2CE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is the Gospel?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61DBE-6EDB-1E03-09BC-C4B30C118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Kingdom come!</a:t>
            </a:r>
          </a:p>
          <a:p>
            <a:r>
              <a:rPr lang="en-US" dirty="0"/>
              <a:t>Through Jesus</a:t>
            </a:r>
          </a:p>
          <a:p>
            <a:pPr lvl="1"/>
            <a:r>
              <a:rPr lang="en-US" dirty="0"/>
              <a:t>The son of God</a:t>
            </a:r>
          </a:p>
          <a:p>
            <a:pPr lvl="1"/>
            <a:r>
              <a:rPr lang="en-US" dirty="0"/>
              <a:t>His life, death &amp; resurrection</a:t>
            </a:r>
          </a:p>
          <a:p>
            <a:r>
              <a:rPr lang="en-US" dirty="0"/>
              <a:t>God is good!</a:t>
            </a:r>
          </a:p>
          <a:p>
            <a:pPr lvl="1"/>
            <a:r>
              <a:rPr lang="en-US" dirty="0"/>
              <a:t>For us</a:t>
            </a:r>
          </a:p>
          <a:p>
            <a:pPr lvl="1"/>
            <a:r>
              <a:rPr lang="en-US" dirty="0"/>
              <a:t>Our Father</a:t>
            </a:r>
          </a:p>
          <a:p>
            <a:pPr lvl="1"/>
            <a:r>
              <a:rPr lang="en-US" dirty="0"/>
              <a:t>Our provider, healer &amp; deliverer</a:t>
            </a:r>
          </a:p>
          <a:p>
            <a:r>
              <a:rPr lang="en-US" dirty="0"/>
              <a:t>All will be well!</a:t>
            </a:r>
          </a:p>
        </p:txBody>
      </p:sp>
    </p:spTree>
    <p:extLst>
      <p:ext uri="{BB962C8B-B14F-4D97-AF65-F5344CB8AC3E}">
        <p14:creationId xmlns:p14="http://schemas.microsoft.com/office/powerpoint/2010/main" val="227627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428</Words>
  <Application>Microsoft Macintosh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</vt:lpstr>
      <vt:lpstr>Calibri</vt:lpstr>
      <vt:lpstr>Calibri Light</vt:lpstr>
      <vt:lpstr>Perpetua Titling MT</vt:lpstr>
      <vt:lpstr>Office Theme</vt:lpstr>
      <vt:lpstr>Romans</vt:lpstr>
      <vt:lpstr>What is the Good News?</vt:lpstr>
      <vt:lpstr>Helpful books</vt:lpstr>
      <vt:lpstr>Romans 1:1-17 The Gospel… something…</vt:lpstr>
      <vt:lpstr>What is the Gospel?</vt:lpstr>
      <vt:lpstr>Competing stories</vt:lpstr>
      <vt:lpstr>The stories clashed in Rome</vt:lpstr>
      <vt:lpstr>So Paul writes Romans to…</vt:lpstr>
      <vt:lpstr>So what is the Gospel?</vt:lpstr>
      <vt:lpstr>The Gospel is NOT four points!</vt:lpstr>
      <vt:lpstr>So what?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Colin Barnes</dc:creator>
  <cp:lastModifiedBy>Colin Barnes</cp:lastModifiedBy>
  <cp:revision>7</cp:revision>
  <dcterms:created xsi:type="dcterms:W3CDTF">2024-08-31T10:01:53Z</dcterms:created>
  <dcterms:modified xsi:type="dcterms:W3CDTF">2024-09-02T17:28:16Z</dcterms:modified>
</cp:coreProperties>
</file>