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5" r:id="rId5"/>
    <p:sldId id="261" r:id="rId6"/>
    <p:sldId id="268" r:id="rId7"/>
    <p:sldId id="266" r:id="rId8"/>
    <p:sldId id="260" r:id="rId9"/>
    <p:sldId id="26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722"/>
  </p:normalViewPr>
  <p:slideViewPr>
    <p:cSldViewPr snapToGrid="0">
      <p:cViewPr varScale="1">
        <p:scale>
          <a:sx n="93" d="100"/>
          <a:sy n="93" d="100"/>
        </p:scale>
        <p:origin x="216" y="6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AE528-172E-FBCC-C7F8-1C47B1A65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2EF57-7F38-B563-4CA5-44AAD86A4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BF516-F412-D5DE-2168-8BB8CECA6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CDB23-E136-F6A3-0ADD-E4A9DFD3A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56E01-428E-8BEA-1B10-7A520104C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88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0AA97-04D5-4DCC-2830-D9E73B758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DC45D9-E62C-D821-DEDC-D5189F3E5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D45C7-6252-5DB0-4223-78A13B191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72668-B46B-4E85-609C-663CDD4C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26DDF-400A-1EED-721B-BA4369306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9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4DB3D7-C707-ADF4-659F-D43C563ED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8B2D1-FFE9-A6D6-449F-93D8707CA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A317E-B78F-C6B0-25AE-21C0CE16F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86B5A-7189-7653-7CE4-44459D9F4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05A57-AB2F-5D53-5419-0A9927579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5A4A8-F952-5712-62CE-3EA47C45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770DA-EF66-64B2-A0AD-BECA5295F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E661B-F8DA-CC74-4B27-1B0F3A1CB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35D14-2ABA-6F2F-06BF-E4FEEC974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DD9CC-D9CC-08CE-F906-A9109472C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4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376DB-A39D-CA00-F487-3E43092A4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5348D9-8FBC-2385-14F4-732EB3CA3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2332B-19B8-66A6-9516-B3EF068D4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09B01-922D-0219-39B4-87119E678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82EED-779C-A5D4-A329-96AE784F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0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ADA71-7436-49B1-4BA7-F60F3775D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F04F0-06C9-10C0-8EF9-7CECD5BA4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0B6B53-54E1-D5FD-4B3A-41B06AD78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BD6B2-EBE3-399D-10B5-CE37FD20D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836B6-123D-864A-F40B-35DA203A1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F6FA4C-780B-8F89-40E0-8F6E8F333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89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25DD7-2131-F4EE-1B0F-BA40A4C9F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2E9656-E977-BB57-5026-E094874FA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B33A5-871D-47CE-5F14-CE39A2874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4F2FC0-F449-E005-19EA-417166D93B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17F3BB-1D22-5036-3BF0-83C7107F2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09302D-F2EB-241C-0FF8-B88FBAEC5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A4DC6C-3DF0-1DE9-1846-FED6E04A0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F96C75-5F2D-14C8-785A-E682BE873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29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7AC62-3089-72FE-5110-C8B31BD7C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DCDC44-230E-E6F3-706C-1B7460C72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AFE8B9-C097-664B-3C9B-1FEEEFDDE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A903E5-3032-89B6-C2C6-B4C78D659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5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5BCB7A-B3C9-9B3D-7CB2-85167AB73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F7434-5EEA-3169-5958-B8554888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60C95-3E0C-6D17-1400-B624E8D16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99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32634-C814-0067-F151-85EE3F764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A3E00-D195-B6C4-6B5C-2B60FBA0F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AD49A8-7DB9-9EE0-073F-20DF56187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5662D-A622-06B6-484D-D5101E17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CBFBF-660A-E6BB-8210-106567A30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BB296-2F8A-3EA3-C79F-828FD7538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50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160C5-6065-D716-4E3B-C53A88495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5071C1-20B6-7A9E-3B7F-78EBFF7EE2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95FBF7-EFB4-45E4-2CB8-2EAF42A61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C2BE3-9C31-4634-CCF9-DF9DA01B4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5A3779-5534-B475-DC0B-0B1579E2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AC8FC-6818-1B02-41E1-28FB1383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43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Why was the Roman army so powerful? - History Skills">
            <a:extLst>
              <a:ext uri="{FF2B5EF4-FFF2-40B4-BE49-F238E27FC236}">
                <a16:creationId xmlns:a16="http://schemas.microsoft.com/office/drawing/2014/main" id="{F7591DA6-8F37-DC06-B538-017CE8E2F70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79" t="175" r="5926" b="18268"/>
          <a:stretch/>
        </p:blipFill>
        <p:spPr bwMode="auto">
          <a:xfrm>
            <a:off x="-17458" y="0"/>
            <a:ext cx="1220945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840D2E-5552-918D-2A9B-2715D1632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8AC6D5-E79E-3DFA-43E0-C42632F82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5BC62-906B-5F8F-4832-C757EA1E2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C6253-6A2C-7245-AA93-9C61BE42192E}" type="datetimeFigureOut">
              <a:rPr lang="en-US" smtClean="0"/>
              <a:t>9/2/24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D5FFC-8A70-1899-B0BF-4D94D46D69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BE7E0-6804-4DE1-C04D-F96E4E78A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77F51-B12E-0E45-90C9-EF412D3AC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Why was the Roman army so powerful? - History Skills">
            <a:extLst>
              <a:ext uri="{FF2B5EF4-FFF2-40B4-BE49-F238E27FC236}">
                <a16:creationId xmlns:a16="http://schemas.microsoft.com/office/drawing/2014/main" id="{75249CC9-7E66-E6F7-D446-25E637F8ED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79" t="175" r="5926" b="18268"/>
          <a:stretch/>
        </p:blipFill>
        <p:spPr bwMode="auto">
          <a:xfrm>
            <a:off x="-17458" y="0"/>
            <a:ext cx="1220945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6CE8932-A3FD-1AD0-F560-9F179A1AF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2118" y="0"/>
            <a:ext cx="6692425" cy="2025720"/>
          </a:xfrm>
        </p:spPr>
        <p:txBody>
          <a:bodyPr>
            <a:normAutofit/>
          </a:bodyPr>
          <a:lstStyle/>
          <a:p>
            <a:r>
              <a:rPr lang="en-US" sz="8800" b="1" dirty="0">
                <a:solidFill>
                  <a:schemeClr val="bg1"/>
                </a:solidFill>
                <a:latin typeface="Perpetua Titling MT" panose="02020502060505020804" pitchFamily="18" charset="77"/>
              </a:rPr>
              <a:t>Romans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DE6F99-646F-FEA6-88F8-D6AB217E6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3200" y="2842964"/>
            <a:ext cx="7074156" cy="90384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Perpetua Titling MT" panose="02020502060505020804" pitchFamily="18" charset="77"/>
              </a:rPr>
              <a:t>Good News People</a:t>
            </a:r>
          </a:p>
        </p:txBody>
      </p:sp>
    </p:spTree>
    <p:extLst>
      <p:ext uri="{BB962C8B-B14F-4D97-AF65-F5344CB8AC3E}">
        <p14:creationId xmlns:p14="http://schemas.microsoft.com/office/powerpoint/2010/main" val="248208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49C39-4351-E4E5-BB3C-924964904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29E7-8258-4789-4EF3-3A47386E7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humbly abandon ‘us’ and ‘them’ thinking</a:t>
            </a:r>
          </a:p>
          <a:p>
            <a:r>
              <a:rPr lang="en-US" dirty="0"/>
              <a:t>Let’s be slow to judge</a:t>
            </a:r>
          </a:p>
          <a:p>
            <a:r>
              <a:rPr lang="en-US" dirty="0"/>
              <a:t>How is my heart?</a:t>
            </a:r>
          </a:p>
        </p:txBody>
      </p:sp>
    </p:spTree>
    <p:extLst>
      <p:ext uri="{BB962C8B-B14F-4D97-AF65-F5344CB8AC3E}">
        <p14:creationId xmlns:p14="http://schemas.microsoft.com/office/powerpoint/2010/main" val="56214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5D1EB-C1E3-CD8E-7F96-F21D0AA8A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Why was the Roman army so powerful? - History Skills">
            <a:extLst>
              <a:ext uri="{FF2B5EF4-FFF2-40B4-BE49-F238E27FC236}">
                <a16:creationId xmlns:a16="http://schemas.microsoft.com/office/drawing/2014/main" id="{1E89C136-6AD5-E171-D5B1-EC6C5F4EC1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79" t="175" r="5926" b="18268"/>
          <a:stretch/>
        </p:blipFill>
        <p:spPr bwMode="auto">
          <a:xfrm>
            <a:off x="-17458" y="0"/>
            <a:ext cx="1220945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867FDDD-AF75-A249-8612-701035F3F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686" y="4137102"/>
            <a:ext cx="11449714" cy="2025720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Perpetua Titling MT" panose="02020502060505020804" pitchFamily="18" charset="77"/>
              </a:rPr>
              <a:t>Why we need Good News?</a:t>
            </a:r>
          </a:p>
        </p:txBody>
      </p:sp>
    </p:spTree>
    <p:extLst>
      <p:ext uri="{BB962C8B-B14F-4D97-AF65-F5344CB8AC3E}">
        <p14:creationId xmlns:p14="http://schemas.microsoft.com/office/powerpoint/2010/main" val="133984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F8B7-9A2E-2307-2002-4A41E4F79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Helpful books</a:t>
            </a:r>
          </a:p>
        </p:txBody>
      </p:sp>
      <p:pic>
        <p:nvPicPr>
          <p:cNvPr id="1030" name="Picture 6" descr="GOD'S STRATEGY IN HUMAN HISTORY: Volume 1 (God's Strategy in Human History:  God's Path to Victory)">
            <a:extLst>
              <a:ext uri="{FF2B5EF4-FFF2-40B4-BE49-F238E27FC236}">
                <a16:creationId xmlns:a16="http://schemas.microsoft.com/office/drawing/2014/main" id="{B3B298FE-AFAE-1A7D-510E-1F70A9CEC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2928" y="1412672"/>
            <a:ext cx="3468612" cy="494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ul for Everyone: Romans Part 1 Chapters 1 - 8">
            <a:extLst>
              <a:ext uri="{FF2B5EF4-FFF2-40B4-BE49-F238E27FC236}">
                <a16:creationId xmlns:a16="http://schemas.microsoft.com/office/drawing/2014/main" id="{E980608C-6152-139B-6E1C-F4068DEAE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628" y="1446646"/>
            <a:ext cx="3468611" cy="4906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51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8DE94-488A-F05A-B3B1-62ED870B9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1:18-2:29 A new story is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A3AFD-55E4-7270-73CE-52D760D22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1103A"/>
                </a:solidFill>
                <a:latin typeface="arial" panose="020B0604020202020204" pitchFamily="34" charset="0"/>
              </a:rPr>
              <a:t>Why the Romans need Good News</a:t>
            </a:r>
          </a:p>
          <a:p>
            <a:r>
              <a:rPr lang="en-GB" dirty="0">
                <a:solidFill>
                  <a:srgbClr val="01103A"/>
                </a:solidFill>
                <a:latin typeface="arial" panose="020B0604020202020204" pitchFamily="34" charset="0"/>
              </a:rPr>
              <a:t>Why the Jews need Good News</a:t>
            </a:r>
          </a:p>
          <a:p>
            <a:r>
              <a:rPr lang="en-GB" dirty="0">
                <a:solidFill>
                  <a:srgbClr val="01103A"/>
                </a:solidFill>
                <a:latin typeface="arial" panose="020B0604020202020204" pitchFamily="34" charset="0"/>
              </a:rPr>
              <a:t>The Good News story breaks stereotypes</a:t>
            </a:r>
          </a:p>
          <a:p>
            <a:r>
              <a:rPr lang="en-GB" dirty="0">
                <a:solidFill>
                  <a:srgbClr val="01103A"/>
                </a:solidFill>
                <a:latin typeface="arial" panose="020B0604020202020204" pitchFamily="34" charset="0"/>
              </a:rPr>
              <a:t>Redefining God’s people</a:t>
            </a:r>
          </a:p>
          <a:p>
            <a:pPr lvl="1"/>
            <a:r>
              <a:rPr lang="en-GB" dirty="0">
                <a:solidFill>
                  <a:srgbClr val="01103A"/>
                </a:solidFill>
                <a:latin typeface="arial" panose="020B0604020202020204" pitchFamily="34" charset="0"/>
              </a:rPr>
              <a:t>The light of the world</a:t>
            </a:r>
          </a:p>
        </p:txBody>
      </p:sp>
    </p:spTree>
    <p:extLst>
      <p:ext uri="{BB962C8B-B14F-4D97-AF65-F5344CB8AC3E}">
        <p14:creationId xmlns:p14="http://schemas.microsoft.com/office/powerpoint/2010/main" val="3455648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D047A-9AEE-FF44-E16B-EA5BD3949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8461917" cy="1325563"/>
          </a:xfrm>
        </p:spPr>
        <p:txBody>
          <a:bodyPr/>
          <a:lstStyle/>
          <a:p>
            <a:r>
              <a:rPr lang="en-US" dirty="0"/>
              <a:t>Why the Romans need Good News?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7CBC3-8D50-3480-9442-892FFE720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1405054"/>
            <a:ext cx="7382107" cy="545294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Roman pride</a:t>
            </a:r>
          </a:p>
          <a:p>
            <a:pPr lvl="1"/>
            <a:r>
              <a:rPr lang="en-US" dirty="0"/>
              <a:t>Promising peace and progress</a:t>
            </a:r>
          </a:p>
          <a:p>
            <a:pPr lvl="1"/>
            <a:r>
              <a:rPr lang="en-US" dirty="0"/>
              <a:t>Building on Greek wisdom</a:t>
            </a:r>
          </a:p>
          <a:p>
            <a:r>
              <a:rPr lang="en-US" dirty="0"/>
              <a:t>It’s just the latest empire</a:t>
            </a:r>
          </a:p>
          <a:p>
            <a:pPr lvl="1"/>
            <a:r>
              <a:rPr lang="en-US" dirty="0"/>
              <a:t>And its leader thinks he’s a god!</a:t>
            </a:r>
          </a:p>
          <a:p>
            <a:pPr lvl="1"/>
            <a:r>
              <a:rPr lang="en-US" dirty="0"/>
              <a:t>Paul calls the to honesty</a:t>
            </a:r>
          </a:p>
          <a:p>
            <a:r>
              <a:rPr lang="en-US" dirty="0"/>
              <a:t>Not recognizing God leads to (1:20-21)</a:t>
            </a:r>
          </a:p>
          <a:p>
            <a:pPr lvl="1"/>
            <a:r>
              <a:rPr lang="en-US" dirty="0"/>
              <a:t>Foolishness (1:22)</a:t>
            </a:r>
          </a:p>
          <a:p>
            <a:pPr lvl="1"/>
            <a:r>
              <a:rPr lang="en-US" dirty="0"/>
              <a:t>Idolatry (1:23)</a:t>
            </a:r>
          </a:p>
          <a:p>
            <a:pPr lvl="1"/>
            <a:r>
              <a:rPr lang="en-US" dirty="0"/>
              <a:t>Lostness (1:24-31)</a:t>
            </a:r>
          </a:p>
          <a:p>
            <a:r>
              <a:rPr lang="en-US" dirty="0"/>
              <a:t>God is angry about this (1:18)</a:t>
            </a:r>
          </a:p>
          <a:p>
            <a:pPr lvl="1"/>
            <a:r>
              <a:rPr lang="en-US" dirty="0"/>
              <a:t>He doesn’t punish</a:t>
            </a:r>
          </a:p>
          <a:p>
            <a:pPr lvl="1"/>
            <a:r>
              <a:rPr lang="en-US" dirty="0"/>
              <a:t>But gives us up to our lusts (1:24, 26)</a:t>
            </a:r>
          </a:p>
        </p:txBody>
      </p:sp>
      <p:pic>
        <p:nvPicPr>
          <p:cNvPr id="1026" name="Picture 2" descr="Unlocking the Secrets of Roman Coins - by Ellen - bambasbat">
            <a:extLst>
              <a:ext uri="{FF2B5EF4-FFF2-40B4-BE49-F238E27FC236}">
                <a16:creationId xmlns:a16="http://schemas.microsoft.com/office/drawing/2014/main" id="{F8DDBEA1-F561-C516-D483-5F759EABB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463" y="1189463"/>
            <a:ext cx="5668537" cy="566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516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0CAD2-3515-0E80-238F-D5D738265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2CFCB-60AF-40AC-D9BE-7A195AD13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43750" cy="1325563"/>
          </a:xfrm>
        </p:spPr>
        <p:txBody>
          <a:bodyPr/>
          <a:lstStyle/>
          <a:p>
            <a:r>
              <a:rPr lang="en-US" dirty="0"/>
              <a:t>Don’t judge!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D6370-61DB-F2A3-729B-6FC98A933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1825624"/>
            <a:ext cx="6099717" cy="5032375"/>
          </a:xfrm>
        </p:spPr>
        <p:txBody>
          <a:bodyPr>
            <a:normAutofit/>
          </a:bodyPr>
          <a:lstStyle/>
          <a:p>
            <a:r>
              <a:rPr lang="en-US" dirty="0"/>
              <a:t>Up till now the Jews would be cheering!</a:t>
            </a:r>
          </a:p>
          <a:p>
            <a:r>
              <a:rPr lang="en-US" dirty="0"/>
              <a:t>Romans 2:1-16</a:t>
            </a:r>
          </a:p>
          <a:p>
            <a:r>
              <a:rPr lang="en-US" dirty="0"/>
              <a:t>It’s easy to sit back and condemn</a:t>
            </a:r>
          </a:p>
          <a:p>
            <a:r>
              <a:rPr lang="en-US" dirty="0"/>
              <a:t>But the truth is… we are all guilty</a:t>
            </a:r>
          </a:p>
          <a:p>
            <a:r>
              <a:rPr lang="en-US" dirty="0"/>
              <a:t>We’re all lost to some extent</a:t>
            </a:r>
          </a:p>
          <a:p>
            <a:r>
              <a:rPr lang="en-US" dirty="0"/>
              <a:t>Even the Jews!</a:t>
            </a:r>
          </a:p>
        </p:txBody>
      </p:sp>
      <p:pic>
        <p:nvPicPr>
          <p:cNvPr id="1026" name="Picture 2" descr="Unlocking the Secrets of Roman Coins - by Ellen - bambasbat">
            <a:extLst>
              <a:ext uri="{FF2B5EF4-FFF2-40B4-BE49-F238E27FC236}">
                <a16:creationId xmlns:a16="http://schemas.microsoft.com/office/drawing/2014/main" id="{BBFC9FA0-437D-C741-612B-67367A55F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463" y="1189463"/>
            <a:ext cx="5668537" cy="566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39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75E89-3C60-1120-7726-5E1A0F88C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294" y="365125"/>
            <a:ext cx="10515600" cy="1325563"/>
          </a:xfrm>
        </p:spPr>
        <p:txBody>
          <a:bodyPr/>
          <a:lstStyle/>
          <a:p>
            <a:r>
              <a:rPr lang="en-US" dirty="0"/>
              <a:t>Why the Jews need Good News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6C2DE-74A9-2F0B-9F72-887F0E08C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0088"/>
            <a:ext cx="10515600" cy="538603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Jewish pride</a:t>
            </a:r>
          </a:p>
          <a:p>
            <a:pPr lvl="1"/>
            <a:r>
              <a:rPr lang="en-US" dirty="0"/>
              <a:t>Their story promising peace</a:t>
            </a:r>
          </a:p>
          <a:p>
            <a:pPr lvl="1"/>
            <a:r>
              <a:rPr lang="en-US" dirty="0"/>
              <a:t>Through obedience to the Law and the Messiah</a:t>
            </a:r>
          </a:p>
          <a:p>
            <a:r>
              <a:rPr lang="en-US" dirty="0"/>
              <a:t>They were hoping for another empire</a:t>
            </a:r>
          </a:p>
          <a:p>
            <a:pPr lvl="1"/>
            <a:r>
              <a:rPr lang="en-US" dirty="0"/>
              <a:t>Conforming to worldly models &amp; solutions</a:t>
            </a:r>
          </a:p>
          <a:p>
            <a:pPr lvl="1"/>
            <a:r>
              <a:rPr lang="en-US" dirty="0"/>
              <a:t>Paul calls them to honesty</a:t>
            </a:r>
          </a:p>
          <a:p>
            <a:r>
              <a:rPr lang="en-US" dirty="0"/>
              <a:t>Their religion leads to</a:t>
            </a:r>
          </a:p>
          <a:p>
            <a:pPr lvl="1"/>
            <a:r>
              <a:rPr lang="en-US" dirty="0"/>
              <a:t>Boasting in God &amp; the Law (2:17, 23)</a:t>
            </a:r>
          </a:p>
          <a:p>
            <a:pPr lvl="1"/>
            <a:r>
              <a:rPr lang="en-US" dirty="0"/>
              <a:t>Pride (2:17-20)</a:t>
            </a:r>
          </a:p>
          <a:p>
            <a:pPr lvl="1"/>
            <a:r>
              <a:rPr lang="en-US" dirty="0"/>
              <a:t>Judgement (2:1-16)</a:t>
            </a:r>
          </a:p>
          <a:p>
            <a:pPr lvl="1"/>
            <a:r>
              <a:rPr lang="en-US" dirty="0"/>
              <a:t>Hypocrisy (2:21-24)</a:t>
            </a:r>
          </a:p>
          <a:p>
            <a:r>
              <a:rPr lang="en-US" dirty="0"/>
              <a:t>God is angered by their hard hearts (2:5)</a:t>
            </a:r>
          </a:p>
          <a:p>
            <a:pPr lvl="1"/>
            <a:r>
              <a:rPr lang="en-US" dirty="0"/>
              <a:t>They’re in as much need as the Romans</a:t>
            </a:r>
          </a:p>
          <a:p>
            <a:pPr lvl="1"/>
            <a:r>
              <a:rPr lang="en-US" dirty="0"/>
              <a:t>It’s not an ‘us’ and ‘them’ story</a:t>
            </a:r>
          </a:p>
          <a:p>
            <a:pPr lvl="1"/>
            <a:endParaRPr lang="en-US" dirty="0"/>
          </a:p>
        </p:txBody>
      </p:sp>
      <p:pic>
        <p:nvPicPr>
          <p:cNvPr id="3074" name="Picture 2" descr="Hypocrisy Stock Illustrations – 1,149 Hypocrisy Stock Illustrations,  Vectors &amp; Clipart - Dreamstime">
            <a:extLst>
              <a:ext uri="{FF2B5EF4-FFF2-40B4-BE49-F238E27FC236}">
                <a16:creationId xmlns:a16="http://schemas.microsoft.com/office/drawing/2014/main" id="{B968D5B7-BCCA-B2A7-7399-A39DFA2383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11" r="8370"/>
          <a:stretch/>
        </p:blipFill>
        <p:spPr bwMode="auto">
          <a:xfrm>
            <a:off x="7961970" y="0"/>
            <a:ext cx="42300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766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17AEE-BDCE-F31E-AB95-FEE76454B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new story is emerging…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BB0EE-11AA-8A67-F1E0-A16E8D679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Hinted at amidst the lostness</a:t>
            </a:r>
          </a:p>
          <a:p>
            <a:r>
              <a:rPr lang="en-US" dirty="0"/>
              <a:t>Breaking stereotypes of Romans &amp; Jews</a:t>
            </a:r>
          </a:p>
          <a:p>
            <a:r>
              <a:rPr lang="en-US" u="sng" dirty="0"/>
              <a:t>All</a:t>
            </a:r>
            <a:r>
              <a:rPr lang="en-US" dirty="0"/>
              <a:t> who practice doing good receive eternal life (2:7)</a:t>
            </a:r>
          </a:p>
          <a:p>
            <a:r>
              <a:rPr lang="en-US" dirty="0"/>
              <a:t>Glory, </a:t>
            </a:r>
            <a:r>
              <a:rPr lang="en-US" dirty="0" err="1"/>
              <a:t>honour</a:t>
            </a:r>
            <a:r>
              <a:rPr lang="en-US" dirty="0"/>
              <a:t> and peace to </a:t>
            </a:r>
            <a:r>
              <a:rPr lang="en-US" u="sng" dirty="0"/>
              <a:t>all</a:t>
            </a:r>
            <a:r>
              <a:rPr lang="en-US" dirty="0"/>
              <a:t> who work good (2:10)</a:t>
            </a:r>
          </a:p>
          <a:p>
            <a:r>
              <a:rPr lang="en-US" dirty="0"/>
              <a:t>God has no </a:t>
            </a:r>
            <a:r>
              <a:rPr lang="en-US" dirty="0" err="1"/>
              <a:t>favourites</a:t>
            </a:r>
            <a:r>
              <a:rPr lang="en-US" dirty="0"/>
              <a:t>! (2:11)</a:t>
            </a:r>
          </a:p>
          <a:p>
            <a:r>
              <a:rPr lang="en-US" dirty="0"/>
              <a:t>Gentiles obey the law? (2:14, 26)</a:t>
            </a:r>
          </a:p>
          <a:p>
            <a:pPr lvl="1"/>
            <a:r>
              <a:rPr lang="en-US" dirty="0"/>
              <a:t>Show that the law is written on their hearts (2:15)</a:t>
            </a:r>
          </a:p>
          <a:p>
            <a:r>
              <a:rPr lang="en-US" dirty="0"/>
              <a:t>True Jews are those with circumcised hearts (2:29)</a:t>
            </a:r>
          </a:p>
          <a:p>
            <a:pPr lvl="1"/>
            <a:r>
              <a:rPr lang="en-US" dirty="0"/>
              <a:t>Receive their praise (or Jewishness!) from God</a:t>
            </a:r>
          </a:p>
        </p:txBody>
      </p:sp>
    </p:spTree>
    <p:extLst>
      <p:ext uri="{BB962C8B-B14F-4D97-AF65-F5344CB8AC3E}">
        <p14:creationId xmlns:p14="http://schemas.microsoft.com/office/powerpoint/2010/main" val="345937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AB7CF-85FB-E64F-133E-880B4DB16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FB5C5-CEC1-11D6-3ADC-8CEF190DF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story of grace and </a:t>
            </a:r>
            <a:r>
              <a:rPr lang="en-US" dirty="0" err="1"/>
              <a:t>favour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905FC-81C5-C8CE-4CC0-67936A7CC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Will emerge as we journey through Romans</a:t>
            </a:r>
          </a:p>
          <a:p>
            <a:r>
              <a:rPr lang="en-US" dirty="0"/>
              <a:t>Through faith in Jesus (</a:t>
            </a:r>
            <a:r>
              <a:rPr lang="en-US" dirty="0" err="1"/>
              <a:t>ch</a:t>
            </a:r>
            <a:r>
              <a:rPr lang="en-US" dirty="0"/>
              <a:t> 3)</a:t>
            </a:r>
          </a:p>
          <a:p>
            <a:r>
              <a:rPr lang="en-US" dirty="0"/>
              <a:t>Peace with God (</a:t>
            </a:r>
            <a:r>
              <a:rPr lang="en-US" dirty="0" err="1"/>
              <a:t>ch</a:t>
            </a:r>
            <a:r>
              <a:rPr lang="en-US" dirty="0"/>
              <a:t> 5)</a:t>
            </a:r>
          </a:p>
          <a:p>
            <a:r>
              <a:rPr lang="en-US" dirty="0"/>
              <a:t>Freedom from sin (</a:t>
            </a:r>
            <a:r>
              <a:rPr lang="en-US" dirty="0" err="1"/>
              <a:t>ch</a:t>
            </a:r>
            <a:r>
              <a:rPr lang="en-US" dirty="0"/>
              <a:t> 6-7)</a:t>
            </a:r>
          </a:p>
          <a:p>
            <a:r>
              <a:rPr lang="en-US" dirty="0"/>
              <a:t>Communion with God (Ch 8)</a:t>
            </a:r>
          </a:p>
          <a:p>
            <a:pPr lvl="1"/>
            <a:r>
              <a:rPr lang="en-US" dirty="0"/>
              <a:t>Children of God</a:t>
            </a:r>
          </a:p>
          <a:p>
            <a:pPr lvl="1"/>
            <a:r>
              <a:rPr lang="en-US" dirty="0" err="1"/>
              <a:t>Favoured</a:t>
            </a:r>
            <a:r>
              <a:rPr lang="en-US" dirty="0"/>
              <a:t> by God</a:t>
            </a:r>
          </a:p>
          <a:p>
            <a:pPr lvl="2"/>
            <a:r>
              <a:rPr lang="en-US" dirty="0"/>
              <a:t>Adoption</a:t>
            </a:r>
          </a:p>
          <a:p>
            <a:pPr lvl="1"/>
            <a:r>
              <a:rPr lang="en-US" dirty="0"/>
              <a:t>Healing creation!</a:t>
            </a:r>
          </a:p>
        </p:txBody>
      </p:sp>
    </p:spTree>
    <p:extLst>
      <p:ext uri="{BB962C8B-B14F-4D97-AF65-F5344CB8AC3E}">
        <p14:creationId xmlns:p14="http://schemas.microsoft.com/office/powerpoint/2010/main" val="2828989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9322</TotalTime>
  <Words>425</Words>
  <Application>Microsoft Macintosh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</vt:lpstr>
      <vt:lpstr>Calibri</vt:lpstr>
      <vt:lpstr>Calibri Light</vt:lpstr>
      <vt:lpstr>Perpetua Titling MT</vt:lpstr>
      <vt:lpstr>Office Theme</vt:lpstr>
      <vt:lpstr>Romans</vt:lpstr>
      <vt:lpstr>Why we need Good News?</vt:lpstr>
      <vt:lpstr>Helpful books</vt:lpstr>
      <vt:lpstr>Romans 1:18-2:29 A new story is needed</vt:lpstr>
      <vt:lpstr>Why the Romans need Good News? </vt:lpstr>
      <vt:lpstr>Don’t judge!</vt:lpstr>
      <vt:lpstr>Why the Jews need Good News </vt:lpstr>
      <vt:lpstr>A new story is emerging…</vt:lpstr>
      <vt:lpstr>A story of grace and favour…</vt:lpstr>
      <vt:lpstr>So what?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Colin Barnes</dc:creator>
  <cp:lastModifiedBy>Colin Barnes</cp:lastModifiedBy>
  <cp:revision>10</cp:revision>
  <dcterms:created xsi:type="dcterms:W3CDTF">2024-08-31T10:01:53Z</dcterms:created>
  <dcterms:modified xsi:type="dcterms:W3CDTF">2024-09-08T07:56:35Z</dcterms:modified>
</cp:coreProperties>
</file>